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75" r:id="rId2"/>
    <p:sldId id="302" r:id="rId3"/>
    <p:sldId id="303" r:id="rId4"/>
    <p:sldId id="307" r:id="rId5"/>
    <p:sldId id="304" r:id="rId6"/>
    <p:sldId id="305" r:id="rId7"/>
    <p:sldId id="290" r:id="rId8"/>
    <p:sldId id="306" r:id="rId9"/>
    <p:sldId id="292" r:id="rId10"/>
    <p:sldId id="308" r:id="rId11"/>
    <p:sldId id="291" r:id="rId12"/>
    <p:sldId id="309" r:id="rId13"/>
    <p:sldId id="310" r:id="rId14"/>
    <p:sldId id="297" r:id="rId15"/>
    <p:sldId id="311" r:id="rId16"/>
    <p:sldId id="314" r:id="rId17"/>
    <p:sldId id="312" r:id="rId18"/>
    <p:sldId id="313" r:id="rId19"/>
    <p:sldId id="315" r:id="rId20"/>
    <p:sldId id="316" r:id="rId21"/>
    <p:sldId id="317" r:id="rId22"/>
    <p:sldId id="281" r:id="rId23"/>
    <p:sldId id="318" r:id="rId24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008080"/>
    <a:srgbClr val="990033"/>
    <a:srgbClr val="FFFF99"/>
    <a:srgbClr val="FFFF66"/>
    <a:srgbClr val="FF9966"/>
    <a:srgbClr val="FF99CC"/>
    <a:srgbClr val="FFCC99"/>
    <a:srgbClr val="C9C011"/>
    <a:srgbClr val="66FF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6203" autoAdjust="0"/>
  </p:normalViewPr>
  <p:slideViewPr>
    <p:cSldViewPr>
      <p:cViewPr varScale="1">
        <p:scale>
          <a:sx n="90" d="100"/>
          <a:sy n="90" d="100"/>
        </p:scale>
        <p:origin x="-732" y="-9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EEFA59A-4039-4780-8827-E3A9A9D801E3}" type="datetimeFigureOut">
              <a:rPr lang="en-US" smtClean="0"/>
              <a:pPr/>
              <a:t>1/17/2023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6B7492-1529-472A-95BF-2C0C16D7DFC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15320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Warna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tulisan</a:t>
            </a:r>
            <a:r>
              <a:rPr lang="en-US" baseline="0" dirty="0" smtClean="0"/>
              <a:t> BUPENA </a:t>
            </a:r>
            <a:r>
              <a:rPr lang="en-US" baseline="0" dirty="0" err="1" smtClean="0"/>
              <a:t>disesuaikan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dgn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jenjang</a:t>
            </a:r>
            <a:r>
              <a:rPr lang="en-US" baseline="0" dirty="0" smtClean="0"/>
              <a:t> </a:t>
            </a:r>
            <a:r>
              <a:rPr lang="en-US" baseline="0" dirty="0" err="1" smtClean="0"/>
              <a:t>kelas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B7492-1529-472A-95BF-2C0C16D7DFCF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84525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04683"/>
            <a:ext cx="9144000" cy="55436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126" y="96978"/>
            <a:ext cx="1523874" cy="4937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188144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04683"/>
            <a:ext cx="9144000" cy="55436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126" y="96978"/>
            <a:ext cx="1523874" cy="4937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09977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03258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ransition>
    <p:fad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1.png"/><Relationship Id="rId4" Type="http://schemas.openxmlformats.org/officeDocument/2006/relationships/image" Target="../media/image2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1.png"/><Relationship Id="rId4" Type="http://schemas.openxmlformats.org/officeDocument/2006/relationships/image" Target="../media/image3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1.png"/><Relationship Id="rId4" Type="http://schemas.openxmlformats.org/officeDocument/2006/relationships/image" Target="../media/image3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1.png"/><Relationship Id="rId4" Type="http://schemas.openxmlformats.org/officeDocument/2006/relationships/image" Target="../media/image3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2.png"/><Relationship Id="rId7" Type="http://schemas.openxmlformats.org/officeDocument/2006/relationships/image" Target="../media/image8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1.pn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37.png"/><Relationship Id="rId7" Type="http://schemas.openxmlformats.org/officeDocument/2006/relationships/image" Target="../media/image41.pn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Relationship Id="rId9" Type="http://schemas.openxmlformats.org/officeDocument/2006/relationships/image" Target="../media/image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png"/><Relationship Id="rId5" Type="http://schemas.openxmlformats.org/officeDocument/2006/relationships/image" Target="../media/image44.png"/><Relationship Id="rId4" Type="http://schemas.openxmlformats.org/officeDocument/2006/relationships/image" Target="../media/image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4" y="0"/>
            <a:ext cx="9141291" cy="5143500"/>
          </a:xfrm>
          <a:prstGeom prst="rect">
            <a:avLst/>
          </a:prstGeom>
        </p:spPr>
      </p:pic>
      <p:sp>
        <p:nvSpPr>
          <p:cNvPr id="8" name="テキスト プレースホルダー 11"/>
          <p:cNvSpPr txBox="1">
            <a:spLocks/>
          </p:cNvSpPr>
          <p:nvPr/>
        </p:nvSpPr>
        <p:spPr>
          <a:xfrm>
            <a:off x="4254176" y="2071126"/>
            <a:ext cx="4274018" cy="788673"/>
          </a:xfrm>
          <a:prstGeom prst="rect">
            <a:avLst/>
          </a:prstGeom>
        </p:spPr>
        <p:txBody>
          <a:bodyPr lIns="68580" tIns="34290" rIns="68580" bIns="34290" anchor="t">
            <a:noAutofit/>
          </a:bodyPr>
          <a:lstStyle>
            <a:lvl1pPr marL="342900" indent="-342900" algn="ctr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00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b="1" dirty="0" smtClean="0">
                <a:solidFill>
                  <a:srgbClr val="00B0ED"/>
                </a:solidFill>
                <a:cs typeface="Arial" pitchFamily="34" charset="0"/>
              </a:rPr>
              <a:t>BUPENA</a:t>
            </a:r>
            <a:endParaRPr lang="id-ID" b="1" dirty="0">
              <a:solidFill>
                <a:srgbClr val="00B0ED"/>
              </a:solidFill>
              <a:latin typeface="Calibri" pitchFamily="34" charset="0"/>
              <a:cs typeface="Calibri" pitchFamily="34" charset="0"/>
            </a:endParaRPr>
          </a:p>
        </p:txBody>
      </p:sp>
      <p:cxnSp>
        <p:nvCxnSpPr>
          <p:cNvPr id="9" name="直線コネクタ 9"/>
          <p:cNvCxnSpPr/>
          <p:nvPr/>
        </p:nvCxnSpPr>
        <p:spPr>
          <a:xfrm>
            <a:off x="4572000" y="2800350"/>
            <a:ext cx="3733800" cy="0"/>
          </a:xfrm>
          <a:prstGeom prst="line">
            <a:avLst/>
          </a:prstGeom>
          <a:noFill/>
          <a:ln w="2857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headEnd type="oval"/>
            <a:tailEnd type="oval"/>
          </a:ln>
          <a:effectLst/>
        </p:spPr>
      </p:cxnSp>
      <p:sp>
        <p:nvSpPr>
          <p:cNvPr id="10" name="タイトル 1"/>
          <p:cNvSpPr txBox="1">
            <a:spLocks/>
          </p:cNvSpPr>
          <p:nvPr/>
        </p:nvSpPr>
        <p:spPr>
          <a:xfrm>
            <a:off x="3854781" y="1488199"/>
            <a:ext cx="5073868" cy="469019"/>
          </a:xfrm>
          <a:prstGeom prst="rect">
            <a:avLst/>
          </a:prstGeom>
        </p:spPr>
        <p:txBody>
          <a:bodyPr lIns="68580" tIns="34290" rIns="68580" bIns="34290" anchor="b"/>
          <a:lstStyle>
            <a:lvl1pPr algn="ctr" defTabSz="914400" rtl="0" eaLnBrk="1" latinLnBrk="0" hangingPunct="1">
              <a:spcBef>
                <a:spcPct val="0"/>
              </a:spcBef>
              <a:buNone/>
              <a:defRPr sz="9600" kern="1200" spc="15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1632713">
              <a:defRPr/>
            </a:pPr>
            <a:r>
              <a:rPr kumimoji="1" lang="en-US" altLang="ja-JP" sz="3200" b="1" spc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MEDIA MENGAJAR</a:t>
            </a:r>
            <a:endParaRPr kumimoji="1" lang="ja-JP" altLang="en-US" sz="3200" b="1" spc="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5423012" y="2865879"/>
            <a:ext cx="2079737" cy="315471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en-US" sz="1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UNTUK </a:t>
            </a:r>
            <a:r>
              <a:rPr lang="en-US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SD/MI </a:t>
            </a:r>
            <a:r>
              <a:rPr lang="en-US" sz="1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KELAS </a:t>
            </a:r>
            <a:r>
              <a:rPr lang="en-US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1</a:t>
            </a:r>
            <a:endParaRPr lang="id-ID" sz="16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3" name="Cube 12"/>
          <p:cNvSpPr/>
          <p:nvPr/>
        </p:nvSpPr>
        <p:spPr>
          <a:xfrm>
            <a:off x="1425010" y="763869"/>
            <a:ext cx="2553156" cy="3312267"/>
          </a:xfrm>
          <a:prstGeom prst="cube">
            <a:avLst>
              <a:gd name="adj" fmla="val 3711"/>
            </a:avLst>
          </a:prstGeom>
          <a:gradFill flip="none" rotWithShape="1">
            <a:gsLst>
              <a:gs pos="0">
                <a:schemeClr val="bg1">
                  <a:lumMod val="75000"/>
                  <a:shade val="30000"/>
                  <a:satMod val="115000"/>
                </a:schemeClr>
              </a:gs>
              <a:gs pos="50000">
                <a:schemeClr val="bg1">
                  <a:lumMod val="75000"/>
                  <a:shade val="67500"/>
                  <a:satMod val="115000"/>
                </a:schemeClr>
              </a:gs>
              <a:gs pos="100000">
                <a:schemeClr val="bg1">
                  <a:lumMod val="75000"/>
                  <a:shade val="100000"/>
                  <a:satMod val="115000"/>
                </a:schemeClr>
              </a:gs>
            </a:gsLst>
            <a:lin ang="0" scaled="1"/>
            <a:tileRect/>
          </a:gra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8482" y="843558"/>
            <a:ext cx="2463588" cy="3232578"/>
          </a:xfrm>
          <a:prstGeom prst="rect">
            <a:avLst/>
          </a:prstGeom>
        </p:spPr>
      </p:pic>
      <p:sp>
        <p:nvSpPr>
          <p:cNvPr id="12" name="タイトル 1"/>
          <p:cNvSpPr txBox="1">
            <a:spLocks/>
          </p:cNvSpPr>
          <p:nvPr/>
        </p:nvSpPr>
        <p:spPr>
          <a:xfrm>
            <a:off x="3927288" y="3317177"/>
            <a:ext cx="5073868" cy="469019"/>
          </a:xfrm>
          <a:prstGeom prst="rect">
            <a:avLst/>
          </a:prstGeom>
        </p:spPr>
        <p:txBody>
          <a:bodyPr lIns="68580" tIns="34290" rIns="68580" bIns="34290" anchor="b"/>
          <a:lstStyle>
            <a:lvl1pPr algn="ctr" defTabSz="914400" rtl="0" eaLnBrk="1" latinLnBrk="0" hangingPunct="1">
              <a:spcBef>
                <a:spcPct val="0"/>
              </a:spcBef>
              <a:buNone/>
              <a:defRPr sz="9600" kern="1200" spc="15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1632713">
              <a:defRPr/>
            </a:pPr>
            <a:r>
              <a:rPr kumimoji="1" lang="id-ID" altLang="ja-JP" sz="2400" b="1" spc="0" dirty="0" smtClean="0">
                <a:solidFill>
                  <a:srgbClr val="008080"/>
                </a:solidFill>
                <a:latin typeface="Arial" pitchFamily="34" charset="0"/>
                <a:cs typeface="Arial" pitchFamily="34" charset="0"/>
              </a:rPr>
              <a:t>SENI BUDAYA</a:t>
            </a:r>
            <a:endParaRPr kumimoji="1" lang="ja-JP" altLang="en-US" sz="2400" b="1" spc="0" dirty="0">
              <a:solidFill>
                <a:srgbClr val="00808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4087675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600"/>
                            </p:stCondLst>
                            <p:childTnLst>
                              <p:par>
                                <p:cTn id="14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" presetClass="entr" presetSubtype="1" decel="10000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25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0" grpId="0"/>
      <p:bldP spid="11" grpId="0"/>
      <p:bldP spid="1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:\Template Bupena Merdeka (Konten QR-Media mengajar)\gambar\PJOK\BAB 1\7 gerakan berjalan ke belakang FC.png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6286512" y="887284"/>
            <a:ext cx="1587401" cy="2921630"/>
          </a:xfrm>
          <a:prstGeom prst="rect">
            <a:avLst/>
          </a:prstGeom>
          <a:noFill/>
        </p:spPr>
      </p:pic>
      <p:pic>
        <p:nvPicPr>
          <p:cNvPr id="1027" name="Picture 3" descr="G:\Template Bupena Merdeka (Konten QR-Media mengajar)\gambar\PJOK\BAB 1\6 gerakan berjalan kesamping FC.jpg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1466021" y="1000115"/>
            <a:ext cx="1659811" cy="2714644"/>
          </a:xfrm>
          <a:prstGeom prst="rect">
            <a:avLst/>
          </a:prstGeom>
          <a:noFill/>
        </p:spPr>
      </p:pic>
      <p:sp>
        <p:nvSpPr>
          <p:cNvPr id="8" name="Rectangle 7"/>
          <p:cNvSpPr/>
          <p:nvPr/>
        </p:nvSpPr>
        <p:spPr>
          <a:xfrm>
            <a:off x="214282" y="3763042"/>
            <a:ext cx="442915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d-ID" sz="2400" b="1" dirty="0" smtClean="0">
                <a:solidFill>
                  <a:srgbClr val="008080"/>
                </a:solidFill>
              </a:rPr>
              <a:t>Gerak berpindah memerlukan ruang yang besar.</a:t>
            </a:r>
            <a:endParaRPr lang="en-US" sz="2400" b="1" dirty="0">
              <a:solidFill>
                <a:srgbClr val="008080"/>
              </a:solidFill>
            </a:endParaRPr>
          </a:p>
        </p:txBody>
      </p:sp>
      <p:grpSp>
        <p:nvGrpSpPr>
          <p:cNvPr id="2" name="Group 2"/>
          <p:cNvGrpSpPr/>
          <p:nvPr/>
        </p:nvGrpSpPr>
        <p:grpSpPr>
          <a:xfrm>
            <a:off x="214283" y="214296"/>
            <a:ext cx="5214973" cy="642942"/>
            <a:chOff x="528084" y="1785540"/>
            <a:chExt cx="7568302" cy="642942"/>
          </a:xfrm>
        </p:grpSpPr>
        <p:pic>
          <p:nvPicPr>
            <p:cNvPr id="11" name="Picture 10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8084" y="1785540"/>
              <a:ext cx="7568302" cy="642942"/>
            </a:xfrm>
            <a:prstGeom prst="rect">
              <a:avLst/>
            </a:prstGeom>
          </p:spPr>
        </p:pic>
        <p:sp>
          <p:nvSpPr>
            <p:cNvPr id="12" name="TextBox 11"/>
            <p:cNvSpPr txBox="1"/>
            <p:nvPr/>
          </p:nvSpPr>
          <p:spPr>
            <a:xfrm>
              <a:off x="721532" y="1856978"/>
              <a:ext cx="6960153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5875" indent="-15875"/>
              <a:r>
                <a:rPr lang="en-US" sz="2600" b="1" dirty="0" smtClean="0">
                  <a:solidFill>
                    <a:srgbClr val="FF0066"/>
                  </a:solidFill>
                </a:rPr>
                <a:t>P</a:t>
              </a:r>
              <a:r>
                <a:rPr lang="id-ID" sz="2600" b="1" dirty="0" smtClean="0">
                  <a:solidFill>
                    <a:srgbClr val="FF0066"/>
                  </a:solidFill>
                </a:rPr>
                <a:t>erhatikan contoh gerak berikut.</a:t>
              </a:r>
              <a:endParaRPr lang="en-US" sz="2600" b="1" dirty="0" smtClean="0">
                <a:solidFill>
                  <a:srgbClr val="FF0066"/>
                </a:solidFill>
              </a:endParaRPr>
            </a:p>
          </p:txBody>
        </p:sp>
      </p:grpSp>
      <p:sp>
        <p:nvSpPr>
          <p:cNvPr id="10" name="Rectangle 9"/>
          <p:cNvSpPr/>
          <p:nvPr/>
        </p:nvSpPr>
        <p:spPr>
          <a:xfrm>
            <a:off x="4500562" y="3786196"/>
            <a:ext cx="442915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d-ID" sz="2400" b="1" dirty="0" smtClean="0">
                <a:solidFill>
                  <a:srgbClr val="008080"/>
                </a:solidFill>
              </a:rPr>
              <a:t>Gerak di tempat memerlukan ruang yang kecil.</a:t>
            </a:r>
            <a:endParaRPr lang="en-US" sz="2400" b="1" dirty="0">
              <a:solidFill>
                <a:srgbClr val="008080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3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850"/>
                            </p:stCondLst>
                            <p:childTnLst>
                              <p:par>
                                <p:cTn id="23" presetID="53" presetClass="entr" presetSubtype="0" fill="hold" nodeType="after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4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I:\Template Bupena Merdeka (Konten QR-Media mengajar)\BACKGROUND\kelas 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5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 descr="I:\Template Bupena Merdeka (Konten QR-Media mengajar)\template bupena B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2320" y="205829"/>
            <a:ext cx="1524000" cy="493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32939" y="1655576"/>
            <a:ext cx="2743171" cy="322043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09672"/>
            <a:ext cx="9144000" cy="554366"/>
          </a:xfrm>
          <a:prstGeom prst="rect">
            <a:avLst/>
          </a:prstGeom>
        </p:spPr>
      </p:pic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6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357554" y="928676"/>
            <a:ext cx="4714908" cy="29992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3" name="TextBox 12"/>
          <p:cNvSpPr txBox="1"/>
          <p:nvPr/>
        </p:nvSpPr>
        <p:spPr>
          <a:xfrm>
            <a:off x="3501569" y="1491630"/>
            <a:ext cx="439248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2800" b="1" dirty="0" smtClean="0">
                <a:solidFill>
                  <a:srgbClr val="008080"/>
                </a:solidFill>
              </a:rPr>
              <a:t>Gerak tari juga dilakukan dengan berbagai tingkatan.</a:t>
            </a:r>
          </a:p>
          <a:p>
            <a:r>
              <a:rPr lang="id-ID" sz="2800" b="1" dirty="0" smtClean="0">
                <a:solidFill>
                  <a:srgbClr val="FF0066"/>
                </a:solidFill>
              </a:rPr>
              <a:t>Ada tingkatan rendah, sedang, dan tinggi.</a:t>
            </a:r>
            <a:endParaRPr lang="en-US" sz="2800" b="1" dirty="0">
              <a:solidFill>
                <a:srgbClr val="FF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465157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8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G:\Template Bupena Merdeka (Konten QR-Media mengajar)\gambar\PJOK\BAB 1\6 gerakan berjalan kesamping FC.jpg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826800" y="857238"/>
            <a:ext cx="3030820" cy="2143140"/>
          </a:xfrm>
          <a:prstGeom prst="rect">
            <a:avLst/>
          </a:prstGeom>
          <a:noFill/>
        </p:spPr>
      </p:pic>
      <p:pic>
        <p:nvPicPr>
          <p:cNvPr id="1026" name="Picture 2" descr="G:\Template Bupena Merdeka (Konten QR-Media mengajar)\gambar\PJOK\BAB 1\7 gerakan berjalan ke belakang FC.png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5072870" y="928676"/>
            <a:ext cx="2856716" cy="2020027"/>
          </a:xfrm>
          <a:prstGeom prst="rect">
            <a:avLst/>
          </a:prstGeom>
          <a:noFill/>
        </p:spPr>
      </p:pic>
      <p:sp>
        <p:nvSpPr>
          <p:cNvPr id="8" name="Rectangle 7"/>
          <p:cNvSpPr/>
          <p:nvPr/>
        </p:nvSpPr>
        <p:spPr>
          <a:xfrm>
            <a:off x="357158" y="2928940"/>
            <a:ext cx="3714776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d-ID" sz="2200" b="1" dirty="0" smtClean="0">
                <a:solidFill>
                  <a:srgbClr val="008080"/>
                </a:solidFill>
              </a:rPr>
              <a:t>Tingkatan rendah dalam tari.</a:t>
            </a:r>
          </a:p>
          <a:p>
            <a:pPr algn="ctr"/>
            <a:r>
              <a:rPr lang="id-ID" sz="2200" b="1" dirty="0" smtClean="0">
                <a:solidFill>
                  <a:srgbClr val="008080"/>
                </a:solidFill>
              </a:rPr>
              <a:t>Posisi anggota tubuh hampir menyentuh lantai.</a:t>
            </a:r>
            <a:endParaRPr lang="en-US" sz="2200" b="1" dirty="0">
              <a:solidFill>
                <a:srgbClr val="008080"/>
              </a:solidFill>
            </a:endParaRPr>
          </a:p>
        </p:txBody>
      </p:sp>
      <p:grpSp>
        <p:nvGrpSpPr>
          <p:cNvPr id="2" name="Group 2"/>
          <p:cNvGrpSpPr/>
          <p:nvPr/>
        </p:nvGrpSpPr>
        <p:grpSpPr>
          <a:xfrm>
            <a:off x="214283" y="214296"/>
            <a:ext cx="5214973" cy="642942"/>
            <a:chOff x="528084" y="1785540"/>
            <a:chExt cx="7568302" cy="642942"/>
          </a:xfrm>
        </p:grpSpPr>
        <p:pic>
          <p:nvPicPr>
            <p:cNvPr id="11" name="Picture 10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8084" y="1785540"/>
              <a:ext cx="7568302" cy="642942"/>
            </a:xfrm>
            <a:prstGeom prst="rect">
              <a:avLst/>
            </a:prstGeom>
          </p:spPr>
        </p:pic>
        <p:sp>
          <p:nvSpPr>
            <p:cNvPr id="12" name="TextBox 11"/>
            <p:cNvSpPr txBox="1"/>
            <p:nvPr/>
          </p:nvSpPr>
          <p:spPr>
            <a:xfrm>
              <a:off x="721532" y="1856978"/>
              <a:ext cx="6960153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5875" indent="-15875"/>
              <a:r>
                <a:rPr lang="en-US" sz="2600" b="1" dirty="0" smtClean="0">
                  <a:solidFill>
                    <a:srgbClr val="FF0066"/>
                  </a:solidFill>
                </a:rPr>
                <a:t>P</a:t>
              </a:r>
              <a:r>
                <a:rPr lang="id-ID" sz="2600" b="1" dirty="0" smtClean="0">
                  <a:solidFill>
                    <a:srgbClr val="FF0066"/>
                  </a:solidFill>
                </a:rPr>
                <a:t>erhatikan contoh gerak berikut.</a:t>
              </a:r>
              <a:endParaRPr lang="en-US" sz="2600" b="1" dirty="0" smtClean="0">
                <a:solidFill>
                  <a:srgbClr val="FF0066"/>
                </a:solidFill>
              </a:endParaRPr>
            </a:p>
          </p:txBody>
        </p:sp>
      </p:grpSp>
      <p:sp>
        <p:nvSpPr>
          <p:cNvPr id="10" name="Rectangle 9"/>
          <p:cNvSpPr/>
          <p:nvPr/>
        </p:nvSpPr>
        <p:spPr>
          <a:xfrm>
            <a:off x="4572000" y="2928940"/>
            <a:ext cx="414340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d-ID" sz="2200" b="1" dirty="0" smtClean="0">
                <a:solidFill>
                  <a:srgbClr val="008080"/>
                </a:solidFill>
              </a:rPr>
              <a:t>Tingkatan sedang dalam tari.</a:t>
            </a:r>
          </a:p>
          <a:p>
            <a:pPr algn="ctr"/>
            <a:r>
              <a:rPr lang="id-ID" sz="2200" b="1" dirty="0" smtClean="0">
                <a:solidFill>
                  <a:srgbClr val="008080"/>
                </a:solidFill>
              </a:rPr>
              <a:t>Posisi tubuh berdiri.</a:t>
            </a:r>
            <a:endParaRPr lang="en-US" sz="2200" b="1" dirty="0">
              <a:solidFill>
                <a:srgbClr val="008080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3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850"/>
                            </p:stCondLst>
                            <p:childTnLst>
                              <p:par>
                                <p:cTn id="23" presetID="53" presetClass="entr" presetSubtype="0" fill="hold" nodeType="after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4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G:\Template Bupena Merdeka (Konten QR-Media mengajar)\gambar\PJOK\BAB 1\6 gerakan berjalan kesamping FC.jpg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2612749" y="1124355"/>
            <a:ext cx="3434931" cy="2428892"/>
          </a:xfrm>
          <a:prstGeom prst="rect">
            <a:avLst/>
          </a:prstGeom>
          <a:noFill/>
        </p:spPr>
      </p:pic>
      <p:sp>
        <p:nvSpPr>
          <p:cNvPr id="8" name="Rectangle 7"/>
          <p:cNvSpPr/>
          <p:nvPr/>
        </p:nvSpPr>
        <p:spPr>
          <a:xfrm>
            <a:off x="2428860" y="3445383"/>
            <a:ext cx="371477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d-ID" sz="2200" b="1" dirty="0" smtClean="0">
                <a:solidFill>
                  <a:srgbClr val="008080"/>
                </a:solidFill>
              </a:rPr>
              <a:t>Tingkatan tinggi dalam tari.</a:t>
            </a:r>
          </a:p>
          <a:p>
            <a:pPr algn="ctr"/>
            <a:r>
              <a:rPr lang="id-ID" sz="2200" b="1" dirty="0" smtClean="0">
                <a:solidFill>
                  <a:srgbClr val="008080"/>
                </a:solidFill>
              </a:rPr>
              <a:t>Posisi kaki menjauhi lantai.</a:t>
            </a:r>
            <a:endParaRPr lang="en-US" sz="2200" b="1" dirty="0">
              <a:solidFill>
                <a:srgbClr val="008080"/>
              </a:solidFill>
            </a:endParaRPr>
          </a:p>
        </p:txBody>
      </p:sp>
      <p:grpSp>
        <p:nvGrpSpPr>
          <p:cNvPr id="2" name="Group 2"/>
          <p:cNvGrpSpPr/>
          <p:nvPr/>
        </p:nvGrpSpPr>
        <p:grpSpPr>
          <a:xfrm>
            <a:off x="214283" y="214296"/>
            <a:ext cx="5214973" cy="642942"/>
            <a:chOff x="528084" y="1785540"/>
            <a:chExt cx="7568302" cy="642942"/>
          </a:xfrm>
        </p:grpSpPr>
        <p:pic>
          <p:nvPicPr>
            <p:cNvPr id="11" name="Picture 10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8084" y="1785540"/>
              <a:ext cx="7568302" cy="642942"/>
            </a:xfrm>
            <a:prstGeom prst="rect">
              <a:avLst/>
            </a:prstGeom>
          </p:spPr>
        </p:pic>
        <p:sp>
          <p:nvSpPr>
            <p:cNvPr id="12" name="TextBox 11"/>
            <p:cNvSpPr txBox="1"/>
            <p:nvPr/>
          </p:nvSpPr>
          <p:spPr>
            <a:xfrm>
              <a:off x="721532" y="1856978"/>
              <a:ext cx="6960153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5875" indent="-15875"/>
              <a:r>
                <a:rPr lang="en-US" sz="2600" b="1" dirty="0" smtClean="0">
                  <a:solidFill>
                    <a:srgbClr val="FF0066"/>
                  </a:solidFill>
                </a:rPr>
                <a:t>P</a:t>
              </a:r>
              <a:r>
                <a:rPr lang="id-ID" sz="2600" b="1" dirty="0" smtClean="0">
                  <a:solidFill>
                    <a:srgbClr val="FF0066"/>
                  </a:solidFill>
                </a:rPr>
                <a:t>erhatikan contoh gerak berikut.</a:t>
              </a:r>
              <a:endParaRPr lang="en-US" sz="2600" b="1" dirty="0" smtClean="0">
                <a:solidFill>
                  <a:srgbClr val="FF0066"/>
                </a:solidFill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3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82" y="71420"/>
            <a:ext cx="3981923" cy="1313624"/>
          </a:xfrm>
          <a:prstGeom prst="rect">
            <a:avLst/>
          </a:prstGeom>
        </p:spPr>
      </p:pic>
      <p:grpSp>
        <p:nvGrpSpPr>
          <p:cNvPr id="3" name="Group 2"/>
          <p:cNvGrpSpPr/>
          <p:nvPr/>
        </p:nvGrpSpPr>
        <p:grpSpPr>
          <a:xfrm>
            <a:off x="389148" y="147620"/>
            <a:ext cx="963725" cy="1041975"/>
            <a:chOff x="532024" y="209550"/>
            <a:chExt cx="963725" cy="1041975"/>
          </a:xfrm>
        </p:grpSpPr>
        <p:sp>
          <p:nvSpPr>
            <p:cNvPr id="4" name="Rectangle 16"/>
            <p:cNvSpPr>
              <a:spLocks noChangeArrowheads="1"/>
            </p:cNvSpPr>
            <p:nvPr/>
          </p:nvSpPr>
          <p:spPr bwMode="auto">
            <a:xfrm>
              <a:off x="532024" y="209550"/>
              <a:ext cx="963725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id-ID" sz="2800" b="1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BAB</a:t>
              </a:r>
              <a:endParaRPr lang="en-US" altLang="id-ID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" name="Rectangle 16"/>
            <p:cNvSpPr>
              <a:spLocks noChangeArrowheads="1"/>
            </p:cNvSpPr>
            <p:nvPr/>
          </p:nvSpPr>
          <p:spPr bwMode="auto">
            <a:xfrm>
              <a:off x="807740" y="666750"/>
              <a:ext cx="412292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ID" altLang="id-ID" sz="3200" b="1" dirty="0">
                  <a:solidFill>
                    <a:schemeClr val="tx2"/>
                  </a:solidFill>
                  <a:latin typeface="Arial" pitchFamily="34" charset="0"/>
                  <a:cs typeface="Arial" pitchFamily="34" charset="0"/>
                </a:rPr>
                <a:t>4</a:t>
              </a:r>
              <a:endParaRPr lang="en-US" altLang="id-ID" sz="3200" b="1" dirty="0">
                <a:solidFill>
                  <a:schemeClr val="tx2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6" name="Rectangle 15"/>
          <p:cNvSpPr>
            <a:spLocks noChangeArrowheads="1"/>
          </p:cNvSpPr>
          <p:nvPr/>
        </p:nvSpPr>
        <p:spPr bwMode="auto">
          <a:xfrm>
            <a:off x="1475656" y="506167"/>
            <a:ext cx="6025302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id-ID" sz="3400" b="1" dirty="0" smtClean="0">
                <a:ln w="0"/>
                <a:solidFill>
                  <a:srgbClr val="008080"/>
                </a:solidFill>
                <a:latin typeface="+mj-lt"/>
                <a:cs typeface="Arial" panose="020B0604020202020204" pitchFamily="34" charset="0"/>
              </a:rPr>
              <a:t>Mengenal Teater </a:t>
            </a:r>
            <a:r>
              <a:rPr lang="id-ID" sz="2800" b="1" dirty="0" smtClean="0">
                <a:ln w="0"/>
                <a:solidFill>
                  <a:srgbClr val="008080"/>
                </a:solidFill>
                <a:latin typeface="+mj-lt"/>
                <a:cs typeface="Arial" panose="020B0604020202020204" pitchFamily="34" charset="0"/>
              </a:rPr>
              <a:t>(Seni Teater)</a:t>
            </a:r>
            <a:endParaRPr lang="id-ID" sz="3400" b="1" dirty="0">
              <a:ln w="0"/>
              <a:solidFill>
                <a:srgbClr val="008080"/>
              </a:solidFill>
              <a:latin typeface="+mj-lt"/>
              <a:cs typeface="Arial" panose="020B0604020202020204" pitchFamily="34" charset="0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-36512" y="1500180"/>
            <a:ext cx="6696744" cy="639522"/>
            <a:chOff x="115920" y="214296"/>
            <a:chExt cx="6696744" cy="639522"/>
          </a:xfrm>
        </p:grpSpPr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5920" y="214296"/>
              <a:ext cx="5037140" cy="639522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76276" y="267070"/>
              <a:ext cx="6136388" cy="47827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10000"/>
                </a:lnSpc>
                <a:buSzPct val="100000"/>
              </a:pPr>
              <a:r>
                <a:rPr lang="en-US" sz="2400" b="1" dirty="0">
                  <a:solidFill>
                    <a:schemeClr val="bg1"/>
                  </a:solidFill>
                  <a:latin typeface="+mj-lt"/>
                  <a:cs typeface="Arial" pitchFamily="34" charset="0"/>
                </a:rPr>
                <a:t>A</a:t>
              </a:r>
              <a:r>
                <a:rPr lang="en-US" sz="2400" b="1" dirty="0" smtClean="0">
                  <a:solidFill>
                    <a:schemeClr val="bg1"/>
                  </a:solidFill>
                  <a:latin typeface="+mj-lt"/>
                  <a:cs typeface="Arial" pitchFamily="34" charset="0"/>
                </a:rPr>
                <a:t>. </a:t>
              </a:r>
              <a:r>
                <a:rPr lang="id-ID" sz="2400" b="1" dirty="0" smtClean="0">
                  <a:solidFill>
                    <a:schemeClr val="bg1"/>
                  </a:solidFill>
                  <a:latin typeface="+mj-lt"/>
                  <a:cs typeface="Arial" pitchFamily="34" charset="0"/>
                </a:rPr>
                <a:t>Mengenal Dunia Teater</a:t>
              </a:r>
              <a:endParaRPr lang="en-US" sz="2400" b="1" dirty="0">
                <a:solidFill>
                  <a:schemeClr val="bg1"/>
                </a:solidFill>
                <a:latin typeface="+mj-lt"/>
                <a:cs typeface="Arial" pitchFamily="34" charset="0"/>
              </a:endParaRP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267272" y="2496116"/>
            <a:ext cx="5019108" cy="461665"/>
          </a:xfrm>
          <a:prstGeom prst="rect">
            <a:avLst/>
          </a:prstGeom>
          <a:solidFill>
            <a:srgbClr val="CCCCFF"/>
          </a:solidFill>
          <a:ln w="19050">
            <a:solidFill>
              <a:srgbClr val="990033"/>
            </a:solidFill>
            <a:prstDash val="dash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ID" sz="2400" b="1" dirty="0" err="1" smtClean="0">
                <a:solidFill>
                  <a:srgbClr val="7030A0"/>
                </a:solidFill>
                <a:latin typeface="+mj-lt"/>
                <a:cs typeface="Arial" panose="020B0604020202020204" pitchFamily="34" charset="0"/>
              </a:rPr>
              <a:t>Teater</a:t>
            </a:r>
            <a:r>
              <a:rPr lang="en-ID" sz="2400" b="1" dirty="0" smtClean="0">
                <a:solidFill>
                  <a:srgbClr val="7030A0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ID" sz="2400" b="1" dirty="0" err="1" smtClean="0">
                <a:solidFill>
                  <a:srgbClr val="7030A0"/>
                </a:solidFill>
                <a:latin typeface="+mj-lt"/>
                <a:cs typeface="Arial" panose="020B0604020202020204" pitchFamily="34" charset="0"/>
              </a:rPr>
              <a:t>merupakan</a:t>
            </a:r>
            <a:r>
              <a:rPr lang="en-ID" sz="2400" b="1" dirty="0" smtClean="0">
                <a:solidFill>
                  <a:srgbClr val="7030A0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ID" sz="2400" b="1" dirty="0" err="1" smtClean="0">
                <a:solidFill>
                  <a:srgbClr val="7030A0"/>
                </a:solidFill>
                <a:latin typeface="+mj-lt"/>
                <a:cs typeface="Arial" panose="020B0604020202020204" pitchFamily="34" charset="0"/>
              </a:rPr>
              <a:t>seni</a:t>
            </a:r>
            <a:r>
              <a:rPr lang="en-ID" sz="2400" b="1" dirty="0" smtClean="0">
                <a:solidFill>
                  <a:srgbClr val="7030A0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ID" sz="2400" b="1" dirty="0" err="1" smtClean="0">
                <a:solidFill>
                  <a:srgbClr val="7030A0"/>
                </a:solidFill>
                <a:latin typeface="+mj-lt"/>
                <a:cs typeface="Arial" panose="020B0604020202020204" pitchFamily="34" charset="0"/>
              </a:rPr>
              <a:t>pertunjukan</a:t>
            </a:r>
            <a:r>
              <a:rPr lang="en-ID" sz="2400" b="1" dirty="0" smtClean="0">
                <a:solidFill>
                  <a:srgbClr val="7030A0"/>
                </a:solidFill>
                <a:latin typeface="+mj-lt"/>
                <a:cs typeface="Arial" panose="020B0604020202020204" pitchFamily="34" charset="0"/>
              </a:rPr>
              <a:t>.</a:t>
            </a: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04683"/>
            <a:ext cx="9144000" cy="554366"/>
          </a:xfrm>
          <a:prstGeom prst="rect">
            <a:avLst/>
          </a:prstGeom>
        </p:spPr>
      </p:pic>
      <p:pic>
        <p:nvPicPr>
          <p:cNvPr id="15" name="Picture 2" descr="G:\Template Bupena Merdeka (Konten QR-Media mengajar)\BAHAN\tokoh 5.png"/>
          <p:cNvPicPr>
            <a:picLocks noChangeAspect="1" noChangeArrowheads="1"/>
          </p:cNvPicPr>
          <p:nvPr/>
        </p:nvPicPr>
        <p:blipFill>
          <a:blip r:embed="rId5" cstate="print"/>
          <a:srcRect b="32516"/>
          <a:stretch>
            <a:fillRect/>
          </a:stretch>
        </p:blipFill>
        <p:spPr bwMode="auto">
          <a:xfrm flipH="1">
            <a:off x="6500826" y="1447825"/>
            <a:ext cx="2127007" cy="333850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16" name="Group 15"/>
          <p:cNvGrpSpPr/>
          <p:nvPr/>
        </p:nvGrpSpPr>
        <p:grpSpPr>
          <a:xfrm>
            <a:off x="241918" y="3212206"/>
            <a:ext cx="4544396" cy="1002618"/>
            <a:chOff x="609600" y="1532362"/>
            <a:chExt cx="4165697" cy="1002618"/>
          </a:xfrm>
        </p:grpSpPr>
        <p:pic>
          <p:nvPicPr>
            <p:cNvPr id="17" name="Picture 16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9600" y="1532362"/>
              <a:ext cx="4165697" cy="1002618"/>
            </a:xfrm>
            <a:prstGeom prst="rect">
              <a:avLst/>
            </a:prstGeom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</p:pic>
        <p:sp>
          <p:nvSpPr>
            <p:cNvPr id="18" name="TextBox 17"/>
            <p:cNvSpPr txBox="1"/>
            <p:nvPr/>
          </p:nvSpPr>
          <p:spPr>
            <a:xfrm>
              <a:off x="731339" y="1624373"/>
              <a:ext cx="3782019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d-ID" sz="2400" b="1" dirty="0" smtClean="0">
                  <a:solidFill>
                    <a:srgbClr val="008080"/>
                  </a:solidFill>
                </a:rPr>
                <a:t>Pertunjukan teater ditampilkan di atas panggung.</a:t>
              </a:r>
              <a:endParaRPr lang="en-US" sz="2400" b="1" dirty="0" smtClean="0">
                <a:solidFill>
                  <a:srgbClr val="00206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2543281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53" presetClass="entr" presetSubtype="16" fill="hold" nodeType="after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:\Template Bupena Merdeka (Konten QR-Media mengajar)\BACKGROUND\taman.jpg"/>
          <p:cNvPicPr>
            <a:picLocks noChangeAspect="1" noChangeArrowheads="1"/>
          </p:cNvPicPr>
          <p:nvPr/>
        </p:nvPicPr>
        <p:blipFill>
          <a:blip r:embed="rId2" cstate="print"/>
          <a:srcRect l="1597" r="1597" b="9689"/>
          <a:stretch>
            <a:fillRect/>
          </a:stretch>
        </p:blipFill>
        <p:spPr bwMode="auto">
          <a:xfrm>
            <a:off x="0" y="-71456"/>
            <a:ext cx="9144000" cy="5119704"/>
          </a:xfrm>
          <a:prstGeom prst="rect">
            <a:avLst/>
          </a:prstGeom>
          <a:noFill/>
        </p:spPr>
      </p:pic>
      <p:pic>
        <p:nvPicPr>
          <p:cNvPr id="3" name="Picture 2" descr="I:\Template Bupena Merdeka (Konten QR-Media mengajar)\template bupena B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8480" y="195486"/>
            <a:ext cx="1524000" cy="493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 cstate="print"/>
          <a:srcRect b="26892"/>
          <a:stretch>
            <a:fillRect/>
          </a:stretch>
        </p:blipFill>
        <p:spPr bwMode="auto">
          <a:xfrm flipH="1">
            <a:off x="-1" y="785800"/>
            <a:ext cx="2606930" cy="40005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04683"/>
            <a:ext cx="9144000" cy="554366"/>
          </a:xfrm>
          <a:prstGeom prst="rect">
            <a:avLst/>
          </a:prstGeom>
        </p:spPr>
      </p:pic>
      <p:pic>
        <p:nvPicPr>
          <p:cNvPr id="6" name="Picture 3" descr="G:\Template Bupena Merdeka (Konten QR-Media mengajar)\BAHAN\Notes kuning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786050" y="928676"/>
            <a:ext cx="4857784" cy="36433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Rectangle 6"/>
          <p:cNvSpPr/>
          <p:nvPr/>
        </p:nvSpPr>
        <p:spPr>
          <a:xfrm>
            <a:off x="3500430" y="1970314"/>
            <a:ext cx="392909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800" b="1" dirty="0" smtClean="0">
                <a:solidFill>
                  <a:srgbClr val="660033"/>
                </a:solidFill>
              </a:rPr>
              <a:t>Pada pertunjukan teater, terdapat gerak tubuh, suara, dan gerak wajah pemain.</a:t>
            </a:r>
            <a:endParaRPr lang="en-US" sz="2800" b="1" dirty="0">
              <a:solidFill>
                <a:srgbClr val="008080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:\Template Bupena Merdeka (Konten QR-Media mengajar)\BACKGROUND\taman.jpg"/>
          <p:cNvPicPr>
            <a:picLocks noChangeAspect="1" noChangeArrowheads="1"/>
          </p:cNvPicPr>
          <p:nvPr/>
        </p:nvPicPr>
        <p:blipFill>
          <a:blip r:embed="rId2" cstate="print"/>
          <a:srcRect l="1597" r="1597" b="9689"/>
          <a:stretch>
            <a:fillRect/>
          </a:stretch>
        </p:blipFill>
        <p:spPr bwMode="auto">
          <a:xfrm>
            <a:off x="0" y="-71456"/>
            <a:ext cx="9144000" cy="5119704"/>
          </a:xfrm>
          <a:prstGeom prst="rect">
            <a:avLst/>
          </a:prstGeom>
          <a:noFill/>
        </p:spPr>
      </p:pic>
      <p:pic>
        <p:nvPicPr>
          <p:cNvPr id="3" name="Picture 2" descr="I:\Template Bupena Merdeka (Konten QR-Media mengajar)\template bupena B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8480" y="195486"/>
            <a:ext cx="1524000" cy="493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 cstate="print"/>
          <a:srcRect b="26892"/>
          <a:stretch>
            <a:fillRect/>
          </a:stretch>
        </p:blipFill>
        <p:spPr bwMode="auto">
          <a:xfrm flipH="1">
            <a:off x="-1" y="785800"/>
            <a:ext cx="2606930" cy="40005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04683"/>
            <a:ext cx="9144000" cy="554366"/>
          </a:xfrm>
          <a:prstGeom prst="rect">
            <a:avLst/>
          </a:prstGeom>
        </p:spPr>
      </p:pic>
      <p:pic>
        <p:nvPicPr>
          <p:cNvPr id="6" name="Picture 3" descr="G:\Template Bupena Merdeka (Konten QR-Media mengajar)\BAHAN\Notes kuning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786050" y="928676"/>
            <a:ext cx="4857784" cy="36433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Rectangle 7"/>
          <p:cNvSpPr/>
          <p:nvPr/>
        </p:nvSpPr>
        <p:spPr>
          <a:xfrm>
            <a:off x="3571868" y="1643056"/>
            <a:ext cx="407196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800" b="1" dirty="0" smtClean="0">
                <a:solidFill>
                  <a:srgbClr val="0070C0"/>
                </a:solidFill>
              </a:rPr>
              <a:t>Setiap pemain memiliki peran.</a:t>
            </a:r>
            <a:endParaRPr lang="en-US" sz="2800" b="1" dirty="0">
              <a:solidFill>
                <a:srgbClr val="0070C0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571868" y="2504831"/>
            <a:ext cx="407196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800" b="1" dirty="0" smtClean="0">
                <a:solidFill>
                  <a:srgbClr val="FF0066"/>
                </a:solidFill>
              </a:rPr>
              <a:t>Peran dimainkan sesuai cerita.</a:t>
            </a:r>
            <a:endParaRPr lang="en-US" sz="2800" b="1" dirty="0">
              <a:solidFill>
                <a:srgbClr val="FF0066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571868" y="3357568"/>
            <a:ext cx="407196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800" b="1" dirty="0" smtClean="0">
                <a:solidFill>
                  <a:srgbClr val="002060"/>
                </a:solidFill>
              </a:rPr>
              <a:t>Bermain peran disebut akting.</a:t>
            </a:r>
            <a:endParaRPr lang="en-US" sz="28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5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1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/>
          <a:srcRect l="2287" b="9756"/>
          <a:stretch>
            <a:fillRect/>
          </a:stretch>
        </p:blipFill>
        <p:spPr bwMode="auto">
          <a:xfrm>
            <a:off x="0" y="285734"/>
            <a:ext cx="7000892" cy="4572032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04683"/>
            <a:ext cx="9144000" cy="554366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357158" y="500048"/>
            <a:ext cx="4071966" cy="954107"/>
          </a:xfrm>
          <a:prstGeom prst="rect">
            <a:avLst/>
          </a:prstGeom>
          <a:solidFill>
            <a:srgbClr val="FFFF99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r>
              <a:rPr lang="id-ID" sz="2800" b="1" dirty="0" smtClean="0">
                <a:solidFill>
                  <a:srgbClr val="FF0066"/>
                </a:solidFill>
              </a:rPr>
              <a:t>Dalam akting, pemain melakukan percakapan.</a:t>
            </a:r>
            <a:endParaRPr lang="en-US" sz="2800" b="1" dirty="0">
              <a:solidFill>
                <a:srgbClr val="FF0066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5143504" y="2071684"/>
            <a:ext cx="3786246" cy="954107"/>
          </a:xfrm>
          <a:prstGeom prst="rect">
            <a:avLst/>
          </a:prstGeom>
          <a:solidFill>
            <a:srgbClr val="FFFF99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r>
              <a:rPr lang="id-ID" sz="2800" b="1" dirty="0" smtClean="0">
                <a:solidFill>
                  <a:srgbClr val="008080"/>
                </a:solidFill>
              </a:rPr>
              <a:t>Pemain menggerakkan tubuh dan wajah.</a:t>
            </a:r>
            <a:endParaRPr lang="en-US" sz="2800" b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1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15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15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15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"/>
                            </p:stCondLst>
                            <p:childTnLst>
                              <p:par>
                                <p:cTn id="12" presetID="42" presetClass="entr" presetSubtype="0" fill="hold" grpId="0" nodeType="after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30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G:\Template Bupena Merdeka (Konten QR-Media mengajar)\gambar\PJOK\BAB 1\6 gerakan berjalan kesamping FC.jpg"/>
          <p:cNvPicPr>
            <a:picLocks noChangeAspect="1" noChangeArrowheads="1"/>
          </p:cNvPicPr>
          <p:nvPr/>
        </p:nvPicPr>
        <p:blipFill>
          <a:blip r:embed="rId2"/>
          <a:srcRect l="6352" t="8984" r="3124" b="8984"/>
          <a:stretch>
            <a:fillRect/>
          </a:stretch>
        </p:blipFill>
        <p:spPr bwMode="auto">
          <a:xfrm>
            <a:off x="0" y="1428742"/>
            <a:ext cx="5128264" cy="3286148"/>
          </a:xfrm>
          <a:prstGeom prst="rect">
            <a:avLst/>
          </a:prstGeom>
          <a:noFill/>
        </p:spPr>
      </p:pic>
      <p:sp>
        <p:nvSpPr>
          <p:cNvPr id="8" name="Rectangle 7"/>
          <p:cNvSpPr/>
          <p:nvPr/>
        </p:nvSpPr>
        <p:spPr>
          <a:xfrm>
            <a:off x="5214942" y="2143122"/>
            <a:ext cx="364333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d-ID" sz="2800" b="1" dirty="0" smtClean="0">
                <a:solidFill>
                  <a:srgbClr val="FF0066"/>
                </a:solidFill>
              </a:rPr>
              <a:t>Ekspresi wajah gembira, sedih, marah, terkejut, malu, takut.</a:t>
            </a:r>
            <a:endParaRPr lang="en-US" sz="2800" b="1" dirty="0">
              <a:solidFill>
                <a:srgbClr val="FF0066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14282" y="285734"/>
            <a:ext cx="5429288" cy="954107"/>
          </a:xfrm>
          <a:prstGeom prst="rect">
            <a:avLst/>
          </a:prstGeom>
          <a:solidFill>
            <a:srgbClr val="FFFF99"/>
          </a:solidFill>
          <a:ln w="28575">
            <a:solidFill>
              <a:srgbClr val="FF0066"/>
            </a:solidFill>
            <a:prstDash val="dash"/>
          </a:ln>
        </p:spPr>
        <p:txBody>
          <a:bodyPr wrap="square">
            <a:spAutoFit/>
          </a:bodyPr>
          <a:lstStyle/>
          <a:p>
            <a:r>
              <a:rPr lang="id-ID" sz="2800" b="1" dirty="0" smtClean="0">
                <a:solidFill>
                  <a:srgbClr val="008080"/>
                </a:solidFill>
              </a:rPr>
              <a:t>Kita dapat berlatih menggerakkan wajah di depan cermin.</a:t>
            </a:r>
            <a:endParaRPr lang="en-US" sz="2800" b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:\Template Bupena Merdeka (Konten QR-Media mengajar)\BACKGROUND\taman.jpg"/>
          <p:cNvPicPr>
            <a:picLocks noChangeAspect="1" noChangeArrowheads="1"/>
          </p:cNvPicPr>
          <p:nvPr/>
        </p:nvPicPr>
        <p:blipFill>
          <a:blip r:embed="rId2" cstate="print"/>
          <a:srcRect l="1597" r="1597" b="9689"/>
          <a:stretch>
            <a:fillRect/>
          </a:stretch>
        </p:blipFill>
        <p:spPr bwMode="auto">
          <a:xfrm>
            <a:off x="0" y="-71456"/>
            <a:ext cx="9144000" cy="5119704"/>
          </a:xfrm>
          <a:prstGeom prst="rect">
            <a:avLst/>
          </a:prstGeom>
          <a:noFill/>
        </p:spPr>
      </p:pic>
      <p:pic>
        <p:nvPicPr>
          <p:cNvPr id="3" name="Picture 2" descr="I:\Template Bupena Merdeka (Konten QR-Media mengajar)\template bupena B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8480" y="195486"/>
            <a:ext cx="1524000" cy="493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 cstate="print"/>
          <a:srcRect b="26892"/>
          <a:stretch>
            <a:fillRect/>
          </a:stretch>
        </p:blipFill>
        <p:spPr bwMode="auto">
          <a:xfrm flipH="1">
            <a:off x="-1" y="785800"/>
            <a:ext cx="2606930" cy="40005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04683"/>
            <a:ext cx="9144000" cy="554366"/>
          </a:xfrm>
          <a:prstGeom prst="rect">
            <a:avLst/>
          </a:prstGeom>
        </p:spPr>
      </p:pic>
      <p:pic>
        <p:nvPicPr>
          <p:cNvPr id="6" name="Picture 3" descr="G:\Template Bupena Merdeka (Konten QR-Media mengajar)\BAHAN\Notes kuning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786050" y="642924"/>
            <a:ext cx="4714908" cy="36433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Rectangle 6"/>
          <p:cNvSpPr/>
          <p:nvPr/>
        </p:nvSpPr>
        <p:spPr>
          <a:xfrm>
            <a:off x="3500430" y="1285866"/>
            <a:ext cx="364333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800" b="1" dirty="0" smtClean="0">
                <a:solidFill>
                  <a:srgbClr val="660033"/>
                </a:solidFill>
              </a:rPr>
              <a:t>Sebelum bermain teater, berlatihlah mengucapkan huruf vokal.</a:t>
            </a:r>
            <a:endParaRPr lang="en-US" sz="2800" b="1" dirty="0">
              <a:solidFill>
                <a:srgbClr val="008080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571868" y="3009735"/>
            <a:ext cx="407196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800" b="1" dirty="0" smtClean="0">
                <a:solidFill>
                  <a:srgbClr val="002060"/>
                </a:solidFill>
              </a:rPr>
              <a:t>Ucapkan huruf </a:t>
            </a:r>
            <a:r>
              <a:rPr lang="id-ID" sz="2800" b="1" i="1" dirty="0" smtClean="0">
                <a:solidFill>
                  <a:srgbClr val="FF0066"/>
                </a:solidFill>
              </a:rPr>
              <a:t>a</a:t>
            </a:r>
            <a:r>
              <a:rPr lang="id-ID" sz="2800" b="1" dirty="0" smtClean="0">
                <a:solidFill>
                  <a:srgbClr val="002060"/>
                </a:solidFill>
              </a:rPr>
              <a:t>, </a:t>
            </a:r>
            <a:r>
              <a:rPr lang="id-ID" sz="2800" b="1" i="1" dirty="0" smtClean="0">
                <a:solidFill>
                  <a:srgbClr val="FF0066"/>
                </a:solidFill>
              </a:rPr>
              <a:t>i</a:t>
            </a:r>
            <a:r>
              <a:rPr lang="id-ID" sz="2800" b="1" dirty="0" smtClean="0">
                <a:solidFill>
                  <a:srgbClr val="002060"/>
                </a:solidFill>
              </a:rPr>
              <a:t>, </a:t>
            </a:r>
            <a:r>
              <a:rPr lang="id-ID" sz="2800" b="1" i="1" dirty="0" smtClean="0">
                <a:solidFill>
                  <a:srgbClr val="FF0066"/>
                </a:solidFill>
              </a:rPr>
              <a:t>u</a:t>
            </a:r>
            <a:r>
              <a:rPr lang="id-ID" sz="2800" b="1" dirty="0" smtClean="0">
                <a:solidFill>
                  <a:srgbClr val="002060"/>
                </a:solidFill>
              </a:rPr>
              <a:t>, </a:t>
            </a:r>
            <a:r>
              <a:rPr lang="id-ID" sz="2800" b="1" i="1" dirty="0" smtClean="0">
                <a:solidFill>
                  <a:srgbClr val="FF0066"/>
                </a:solidFill>
              </a:rPr>
              <a:t>e</a:t>
            </a:r>
            <a:r>
              <a:rPr lang="id-ID" sz="2800" b="1" dirty="0" smtClean="0">
                <a:solidFill>
                  <a:srgbClr val="002060"/>
                </a:solidFill>
              </a:rPr>
              <a:t>, dan </a:t>
            </a:r>
            <a:r>
              <a:rPr lang="id-ID" sz="2800" b="1" i="1" dirty="0" smtClean="0">
                <a:solidFill>
                  <a:srgbClr val="FF0066"/>
                </a:solidFill>
              </a:rPr>
              <a:t>o</a:t>
            </a:r>
            <a:r>
              <a:rPr lang="id-ID" sz="2800" b="1" dirty="0" smtClean="0">
                <a:solidFill>
                  <a:srgbClr val="002060"/>
                </a:solidFill>
              </a:rPr>
              <a:t> dengan jelas.</a:t>
            </a:r>
            <a:endParaRPr lang="en-US" sz="28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5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:\Template Bupena Merdeka (Konten QR-Media mengajar)\BACKGROUND\taman.jpg"/>
          <p:cNvPicPr>
            <a:picLocks noChangeAspect="1" noChangeArrowheads="1"/>
          </p:cNvPicPr>
          <p:nvPr/>
        </p:nvPicPr>
        <p:blipFill>
          <a:blip r:embed="rId2" cstate="print"/>
          <a:srcRect l="1597" r="1597" b="9689"/>
          <a:stretch>
            <a:fillRect/>
          </a:stretch>
        </p:blipFill>
        <p:spPr bwMode="auto">
          <a:xfrm>
            <a:off x="0" y="-71456"/>
            <a:ext cx="9144000" cy="5119704"/>
          </a:xfrm>
          <a:prstGeom prst="rect">
            <a:avLst/>
          </a:prstGeom>
          <a:noFill/>
        </p:spPr>
      </p:pic>
      <p:pic>
        <p:nvPicPr>
          <p:cNvPr id="3" name="Picture 2" descr="I:\Template Bupena Merdeka (Konten QR-Media mengajar)\template bupena B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8480" y="195486"/>
            <a:ext cx="1524000" cy="493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 cstate="print"/>
          <a:srcRect b="33040"/>
          <a:stretch>
            <a:fillRect/>
          </a:stretch>
        </p:blipFill>
        <p:spPr bwMode="auto">
          <a:xfrm>
            <a:off x="6929454" y="2030883"/>
            <a:ext cx="2214547" cy="311261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04683"/>
            <a:ext cx="9144000" cy="554366"/>
          </a:xfrm>
          <a:prstGeom prst="rect">
            <a:avLst/>
          </a:prstGeom>
        </p:spPr>
      </p:pic>
      <p:grpSp>
        <p:nvGrpSpPr>
          <p:cNvPr id="17" name="Group 16"/>
          <p:cNvGrpSpPr/>
          <p:nvPr/>
        </p:nvGrpSpPr>
        <p:grpSpPr>
          <a:xfrm>
            <a:off x="-32" y="1928808"/>
            <a:ext cx="4929222" cy="2857520"/>
            <a:chOff x="-32" y="1928808"/>
            <a:chExt cx="4929222" cy="2857520"/>
          </a:xfrm>
        </p:grpSpPr>
        <p:pic>
          <p:nvPicPr>
            <p:cNvPr id="6" name="Picture 3" descr="G:\Template Bupena Merdeka (Konten QR-Media mengajar)\BAHAN\Notes kuning.png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-32" y="1928808"/>
              <a:ext cx="4929222" cy="285752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7" name="Rectangle 6"/>
            <p:cNvSpPr/>
            <p:nvPr/>
          </p:nvSpPr>
          <p:spPr>
            <a:xfrm>
              <a:off x="642910" y="2643188"/>
              <a:ext cx="3929090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id-ID" sz="2400" b="1" dirty="0" smtClean="0">
                  <a:solidFill>
                    <a:srgbClr val="660033"/>
                  </a:solidFill>
                </a:rPr>
                <a:t>Setiap hari kita bergerak.</a:t>
              </a:r>
              <a:endParaRPr lang="en-US" sz="2400" b="1" dirty="0">
                <a:solidFill>
                  <a:srgbClr val="008080"/>
                </a:solidFill>
              </a:endParaRPr>
            </a:p>
          </p:txBody>
        </p:sp>
        <p:sp>
          <p:nvSpPr>
            <p:cNvPr id="8" name="Rectangle 7"/>
            <p:cNvSpPr/>
            <p:nvPr/>
          </p:nvSpPr>
          <p:spPr>
            <a:xfrm>
              <a:off x="642910" y="3109220"/>
              <a:ext cx="4071966" cy="15696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id-ID" sz="2400" b="1" dirty="0" smtClean="0">
                  <a:solidFill>
                    <a:srgbClr val="008080"/>
                  </a:solidFill>
                </a:rPr>
                <a:t>Kita bergerak dengan anggota tubuh. </a:t>
              </a:r>
              <a:r>
                <a:rPr lang="en-US" sz="2400" b="1" dirty="0" smtClean="0">
                  <a:solidFill>
                    <a:srgbClr val="008080"/>
                  </a:solidFill>
                </a:rPr>
                <a:t/>
              </a:r>
              <a:br>
                <a:rPr lang="en-US" sz="2400" b="1" dirty="0" smtClean="0">
                  <a:solidFill>
                    <a:srgbClr val="008080"/>
                  </a:solidFill>
                </a:rPr>
              </a:br>
              <a:r>
                <a:rPr lang="id-ID" sz="2400" b="1" dirty="0" smtClean="0">
                  <a:solidFill>
                    <a:srgbClr val="7030A0"/>
                  </a:solidFill>
                </a:rPr>
                <a:t>Misalnya</a:t>
              </a:r>
              <a:r>
                <a:rPr lang="id-ID" sz="2400" b="1" dirty="0" smtClean="0">
                  <a:solidFill>
                    <a:srgbClr val="7030A0"/>
                  </a:solidFill>
                </a:rPr>
                <a:t>, gerakan kepala, tangan, atau kaki.</a:t>
              </a:r>
              <a:endParaRPr lang="en-US" sz="2400" b="1" dirty="0">
                <a:solidFill>
                  <a:srgbClr val="7030A0"/>
                </a:solidFill>
              </a:endParaRPr>
            </a:p>
          </p:txBody>
        </p:sp>
      </p:grpSp>
      <p:pic>
        <p:nvPicPr>
          <p:cNvPr id="9" name="Picture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82" y="71420"/>
            <a:ext cx="3981923" cy="1313624"/>
          </a:xfrm>
          <a:prstGeom prst="rect">
            <a:avLst/>
          </a:prstGeom>
        </p:spPr>
      </p:pic>
      <p:grpSp>
        <p:nvGrpSpPr>
          <p:cNvPr id="10" name="Group 9"/>
          <p:cNvGrpSpPr/>
          <p:nvPr/>
        </p:nvGrpSpPr>
        <p:grpSpPr>
          <a:xfrm>
            <a:off x="389148" y="147620"/>
            <a:ext cx="963725" cy="1041975"/>
            <a:chOff x="532024" y="209550"/>
            <a:chExt cx="963725" cy="1041975"/>
          </a:xfrm>
        </p:grpSpPr>
        <p:sp>
          <p:nvSpPr>
            <p:cNvPr id="11" name="Rectangle 16"/>
            <p:cNvSpPr>
              <a:spLocks noChangeArrowheads="1"/>
            </p:cNvSpPr>
            <p:nvPr/>
          </p:nvSpPr>
          <p:spPr bwMode="auto">
            <a:xfrm>
              <a:off x="532024" y="209550"/>
              <a:ext cx="963725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id-ID" sz="2800" b="1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BAB</a:t>
              </a:r>
              <a:endParaRPr lang="en-US" altLang="id-ID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2" name="Rectangle 16"/>
            <p:cNvSpPr>
              <a:spLocks noChangeArrowheads="1"/>
            </p:cNvSpPr>
            <p:nvPr/>
          </p:nvSpPr>
          <p:spPr bwMode="auto">
            <a:xfrm>
              <a:off x="807740" y="666750"/>
              <a:ext cx="412292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id-ID" sz="3200" b="1" dirty="0" smtClean="0">
                  <a:solidFill>
                    <a:schemeClr val="tx2"/>
                  </a:solidFill>
                  <a:latin typeface="Arial" pitchFamily="34" charset="0"/>
                  <a:cs typeface="Arial" pitchFamily="34" charset="0"/>
                </a:rPr>
                <a:t>3</a:t>
              </a:r>
              <a:endParaRPr lang="en-US" altLang="id-ID" sz="3200" b="1" dirty="0">
                <a:solidFill>
                  <a:schemeClr val="tx2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13" name="Rectangle 15"/>
          <p:cNvSpPr>
            <a:spLocks noChangeArrowheads="1"/>
          </p:cNvSpPr>
          <p:nvPr/>
        </p:nvSpPr>
        <p:spPr bwMode="auto">
          <a:xfrm>
            <a:off x="1475656" y="506167"/>
            <a:ext cx="6025302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id-ID" sz="3400" b="1" dirty="0" smtClean="0">
                <a:ln w="0"/>
                <a:solidFill>
                  <a:srgbClr val="008080"/>
                </a:solidFill>
                <a:latin typeface="+mj-lt"/>
                <a:cs typeface="Arial" panose="020B0604020202020204" pitchFamily="34" charset="0"/>
              </a:rPr>
              <a:t>Gerak Anggota Tubuh </a:t>
            </a:r>
            <a:r>
              <a:rPr lang="id-ID" sz="2800" b="1" dirty="0" smtClean="0">
                <a:ln w="0"/>
                <a:solidFill>
                  <a:srgbClr val="008080"/>
                </a:solidFill>
                <a:latin typeface="+mj-lt"/>
                <a:cs typeface="Arial" panose="020B0604020202020204" pitchFamily="34" charset="0"/>
              </a:rPr>
              <a:t>(Seni Tari)</a:t>
            </a:r>
            <a:endParaRPr lang="id-ID" sz="3400" b="1" dirty="0">
              <a:ln w="0"/>
              <a:solidFill>
                <a:srgbClr val="008080"/>
              </a:solidFill>
              <a:latin typeface="+mj-lt"/>
              <a:cs typeface="Arial" panose="020B0604020202020204" pitchFamily="34" charset="0"/>
            </a:endParaRPr>
          </a:p>
        </p:txBody>
      </p:sp>
      <p:grpSp>
        <p:nvGrpSpPr>
          <p:cNvPr id="14" name="Group 13"/>
          <p:cNvGrpSpPr/>
          <p:nvPr/>
        </p:nvGrpSpPr>
        <p:grpSpPr>
          <a:xfrm>
            <a:off x="-388572" y="1432162"/>
            <a:ext cx="8532472" cy="639522"/>
            <a:chOff x="115920" y="214296"/>
            <a:chExt cx="8532472" cy="639522"/>
          </a:xfrm>
        </p:grpSpPr>
        <p:pic>
          <p:nvPicPr>
            <p:cNvPr id="15" name="Picture 14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5920" y="214296"/>
              <a:ext cx="8532472" cy="639522"/>
            </a:xfrm>
            <a:prstGeom prst="rect">
              <a:avLst/>
            </a:prstGeom>
          </p:spPr>
        </p:pic>
        <p:sp>
          <p:nvSpPr>
            <p:cNvPr id="16" name="Rectangle 15"/>
            <p:cNvSpPr/>
            <p:nvPr/>
          </p:nvSpPr>
          <p:spPr>
            <a:xfrm>
              <a:off x="676276" y="267070"/>
              <a:ext cx="7753376" cy="47827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10000"/>
                </a:lnSpc>
                <a:buSzPct val="100000"/>
              </a:pPr>
              <a:r>
                <a:rPr lang="en-US" sz="2400" b="1" dirty="0">
                  <a:solidFill>
                    <a:schemeClr val="bg1"/>
                  </a:solidFill>
                  <a:latin typeface="+mj-lt"/>
                  <a:cs typeface="Arial" pitchFamily="34" charset="0"/>
                </a:rPr>
                <a:t>A</a:t>
              </a:r>
              <a:r>
                <a:rPr lang="en-US" sz="2400" b="1" dirty="0" smtClean="0">
                  <a:solidFill>
                    <a:schemeClr val="bg1"/>
                  </a:solidFill>
                  <a:latin typeface="+mj-lt"/>
                  <a:cs typeface="Arial" pitchFamily="34" charset="0"/>
                </a:rPr>
                <a:t>. </a:t>
              </a:r>
              <a:r>
                <a:rPr lang="en-ID" sz="2400" b="1" dirty="0" smtClean="0">
                  <a:solidFill>
                    <a:schemeClr val="bg1"/>
                  </a:solidFill>
                  <a:latin typeface="+mj-lt"/>
                  <a:cs typeface="Arial" pitchFamily="34" charset="0"/>
                </a:rPr>
                <a:t>Me</a:t>
              </a:r>
              <a:r>
                <a:rPr lang="id-ID" sz="2400" b="1" dirty="0" smtClean="0">
                  <a:solidFill>
                    <a:schemeClr val="bg1"/>
                  </a:solidFill>
                  <a:latin typeface="+mj-lt"/>
                  <a:cs typeface="Arial" pitchFamily="34" charset="0"/>
                </a:rPr>
                <a:t>ngenal Gerak Anggota Tubuh dan Gerak Sehari-hari</a:t>
              </a:r>
              <a:endParaRPr lang="en-US" sz="2400" b="1" dirty="0">
                <a:solidFill>
                  <a:schemeClr val="bg1"/>
                </a:solidFill>
                <a:latin typeface="+mj-lt"/>
                <a:cs typeface="Arial" pitchFamily="34" charset="0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0" y="0"/>
            <a:ext cx="9144000" cy="51590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G:\Template Bupena Merdeka (Konten QR-Media mengajar)\gambar\PJOK\BAB 1\6 gerakan berjalan kesamping FC.jp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285720" y="1142990"/>
            <a:ext cx="1732901" cy="17145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Rounded Rectangle 7"/>
          <p:cNvSpPr/>
          <p:nvPr/>
        </p:nvSpPr>
        <p:spPr>
          <a:xfrm>
            <a:off x="857224" y="3071816"/>
            <a:ext cx="642910" cy="578882"/>
          </a:xfrm>
          <a:prstGeom prst="roundRect">
            <a:avLst/>
          </a:prstGeom>
          <a:solidFill>
            <a:srgbClr val="FFCC99"/>
          </a:solidFill>
          <a:ln w="28575">
            <a:solidFill>
              <a:srgbClr val="00808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id-ID" sz="2800" b="1" dirty="0" smtClean="0">
                <a:solidFill>
                  <a:srgbClr val="FF0066"/>
                </a:solidFill>
              </a:rPr>
              <a:t>a</a:t>
            </a:r>
            <a:endParaRPr lang="en-US" sz="2800" b="1" dirty="0">
              <a:solidFill>
                <a:srgbClr val="FF0066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571472" y="334018"/>
            <a:ext cx="6429420" cy="523220"/>
          </a:xfrm>
          <a:prstGeom prst="rect">
            <a:avLst/>
          </a:prstGeom>
          <a:solidFill>
            <a:srgbClr val="FFFF99"/>
          </a:solidFill>
          <a:ln w="28575">
            <a:solidFill>
              <a:srgbClr val="FF0066"/>
            </a:solidFill>
            <a:prstDash val="dash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r>
              <a:rPr lang="id-ID" sz="2800" b="1" dirty="0" smtClean="0">
                <a:solidFill>
                  <a:srgbClr val="008080"/>
                </a:solidFill>
              </a:rPr>
              <a:t>Ayo, ucapkan huruf vokal </a:t>
            </a:r>
            <a:r>
              <a:rPr lang="id-ID" sz="2800" b="1" i="1" dirty="0" smtClean="0">
                <a:solidFill>
                  <a:srgbClr val="FF0066"/>
                </a:solidFill>
              </a:rPr>
              <a:t>a</a:t>
            </a:r>
            <a:r>
              <a:rPr lang="id-ID" sz="2800" b="1" dirty="0" smtClean="0">
                <a:solidFill>
                  <a:srgbClr val="008080"/>
                </a:solidFill>
              </a:rPr>
              <a:t>, </a:t>
            </a:r>
            <a:r>
              <a:rPr lang="id-ID" sz="2800" b="1" i="1" dirty="0" smtClean="0">
                <a:solidFill>
                  <a:srgbClr val="FF0066"/>
                </a:solidFill>
              </a:rPr>
              <a:t>i</a:t>
            </a:r>
            <a:r>
              <a:rPr lang="id-ID" sz="2800" b="1" dirty="0" smtClean="0">
                <a:solidFill>
                  <a:srgbClr val="008080"/>
                </a:solidFill>
              </a:rPr>
              <a:t>, </a:t>
            </a:r>
            <a:r>
              <a:rPr lang="id-ID" sz="2800" b="1" i="1" dirty="0" smtClean="0">
                <a:solidFill>
                  <a:srgbClr val="FF0066"/>
                </a:solidFill>
              </a:rPr>
              <a:t>u</a:t>
            </a:r>
            <a:r>
              <a:rPr lang="id-ID" sz="2800" b="1" dirty="0" smtClean="0">
                <a:solidFill>
                  <a:srgbClr val="008080"/>
                </a:solidFill>
              </a:rPr>
              <a:t>, </a:t>
            </a:r>
            <a:r>
              <a:rPr lang="id-ID" sz="2800" b="1" i="1" dirty="0" smtClean="0">
                <a:solidFill>
                  <a:srgbClr val="FF0066"/>
                </a:solidFill>
              </a:rPr>
              <a:t>e</a:t>
            </a:r>
            <a:r>
              <a:rPr lang="id-ID" sz="2800" b="1" dirty="0" smtClean="0">
                <a:solidFill>
                  <a:srgbClr val="008080"/>
                </a:solidFill>
              </a:rPr>
              <a:t>, dan </a:t>
            </a:r>
            <a:r>
              <a:rPr lang="id-ID" sz="2800" b="1" i="1" dirty="0" smtClean="0">
                <a:solidFill>
                  <a:srgbClr val="FF0066"/>
                </a:solidFill>
              </a:rPr>
              <a:t>o</a:t>
            </a:r>
            <a:r>
              <a:rPr lang="id-ID" sz="2800" b="1" dirty="0" smtClean="0">
                <a:solidFill>
                  <a:srgbClr val="008080"/>
                </a:solidFill>
              </a:rPr>
              <a:t>.</a:t>
            </a:r>
            <a:endParaRPr lang="en-US" sz="2800" b="1" dirty="0">
              <a:solidFill>
                <a:srgbClr val="7030A0"/>
              </a:solidFill>
            </a:endParaRPr>
          </a:p>
        </p:txBody>
      </p:sp>
      <p:pic>
        <p:nvPicPr>
          <p:cNvPr id="5" name="Picture 3" descr="G:\Template Bupena Merdeka (Konten QR-Media mengajar)\gambar\PJOK\BAB 1\6 gerakan berjalan kesamping FC.jpg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1910405" y="2214560"/>
            <a:ext cx="1732901" cy="17137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3" descr="G:\Template Bupena Merdeka (Konten QR-Media mengajar)\gambar\PJOK\BAB 1\6 gerakan berjalan kesamping FC.jpg"/>
          <p:cNvPicPr>
            <a:picLocks noChangeAspect="1" noChangeArrowheads="1"/>
          </p:cNvPicPr>
          <p:nvPr/>
        </p:nvPicPr>
        <p:blipFill>
          <a:blip r:embed="rId5" cstate="print"/>
          <a:stretch>
            <a:fillRect/>
          </a:stretch>
        </p:blipFill>
        <p:spPr bwMode="auto">
          <a:xfrm>
            <a:off x="3643306" y="1214428"/>
            <a:ext cx="1729485" cy="17145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3" descr="G:\Template Bupena Merdeka (Konten QR-Media mengajar)\gambar\PJOK\BAB 1\6 gerakan berjalan kesamping FC.jpg"/>
          <p:cNvPicPr>
            <a:picLocks noChangeAspect="1" noChangeArrowheads="1"/>
          </p:cNvPicPr>
          <p:nvPr/>
        </p:nvPicPr>
        <p:blipFill>
          <a:blip r:embed="rId6" cstate="print"/>
          <a:stretch>
            <a:fillRect/>
          </a:stretch>
        </p:blipFill>
        <p:spPr bwMode="auto">
          <a:xfrm>
            <a:off x="5357818" y="2214560"/>
            <a:ext cx="1732779" cy="17145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Picture 3" descr="G:\Template Bupena Merdeka (Konten QR-Media mengajar)\gambar\PJOK\BAB 1\6 gerakan berjalan kesamping FC.jpg"/>
          <p:cNvPicPr>
            <a:picLocks noChangeAspect="1" noChangeArrowheads="1"/>
          </p:cNvPicPr>
          <p:nvPr/>
        </p:nvPicPr>
        <p:blipFill>
          <a:blip r:embed="rId7" cstate="print"/>
          <a:stretch>
            <a:fillRect/>
          </a:stretch>
        </p:blipFill>
        <p:spPr bwMode="auto">
          <a:xfrm>
            <a:off x="7215206" y="1286271"/>
            <a:ext cx="1732901" cy="17137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Rounded Rectangle 10"/>
          <p:cNvSpPr/>
          <p:nvPr/>
        </p:nvSpPr>
        <p:spPr>
          <a:xfrm>
            <a:off x="2571736" y="4064171"/>
            <a:ext cx="642910" cy="578882"/>
          </a:xfrm>
          <a:prstGeom prst="roundRect">
            <a:avLst/>
          </a:prstGeom>
          <a:solidFill>
            <a:srgbClr val="FFCC99"/>
          </a:solidFill>
          <a:ln w="28575">
            <a:solidFill>
              <a:srgbClr val="00808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id-ID" sz="2800" b="1" dirty="0" smtClean="0">
                <a:solidFill>
                  <a:srgbClr val="FF0066"/>
                </a:solidFill>
              </a:rPr>
              <a:t>i</a:t>
            </a:r>
            <a:endParaRPr lang="en-US" sz="2800" b="1" dirty="0">
              <a:solidFill>
                <a:srgbClr val="FF0066"/>
              </a:solidFill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4286248" y="3071816"/>
            <a:ext cx="642910" cy="578882"/>
          </a:xfrm>
          <a:prstGeom prst="roundRect">
            <a:avLst/>
          </a:prstGeom>
          <a:solidFill>
            <a:srgbClr val="FFCC99"/>
          </a:solidFill>
          <a:ln w="28575">
            <a:solidFill>
              <a:srgbClr val="00808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id-ID" sz="2800" b="1" dirty="0" smtClean="0">
                <a:solidFill>
                  <a:srgbClr val="FF0066"/>
                </a:solidFill>
              </a:rPr>
              <a:t>u</a:t>
            </a:r>
            <a:endParaRPr lang="en-US" sz="2800" b="1" dirty="0">
              <a:solidFill>
                <a:srgbClr val="FF0066"/>
              </a:solidFill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6000699" y="4064570"/>
            <a:ext cx="642910" cy="578882"/>
          </a:xfrm>
          <a:prstGeom prst="roundRect">
            <a:avLst/>
          </a:prstGeom>
          <a:solidFill>
            <a:srgbClr val="FFCC99"/>
          </a:solidFill>
          <a:ln w="28575">
            <a:solidFill>
              <a:srgbClr val="00808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id-ID" sz="2800" b="1" dirty="0" smtClean="0">
                <a:solidFill>
                  <a:srgbClr val="FF0066"/>
                </a:solidFill>
              </a:rPr>
              <a:t>e</a:t>
            </a:r>
            <a:endParaRPr lang="en-US" sz="2800" b="1" dirty="0">
              <a:solidFill>
                <a:srgbClr val="FF0066"/>
              </a:solidFill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7858148" y="3135876"/>
            <a:ext cx="642910" cy="578882"/>
          </a:xfrm>
          <a:prstGeom prst="roundRect">
            <a:avLst/>
          </a:prstGeom>
          <a:solidFill>
            <a:srgbClr val="FFCC99"/>
          </a:solidFill>
          <a:ln w="28575">
            <a:solidFill>
              <a:srgbClr val="00808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id-ID" sz="2800" b="1" dirty="0" smtClean="0">
                <a:solidFill>
                  <a:srgbClr val="FF0066"/>
                </a:solidFill>
              </a:rPr>
              <a:t>o</a:t>
            </a:r>
            <a:endParaRPr lang="en-US" sz="2800" b="1" dirty="0">
              <a:solidFill>
                <a:srgbClr val="FF0066"/>
              </a:solidFill>
            </a:endParaRPr>
          </a:p>
        </p:txBody>
      </p:sp>
      <p:pic>
        <p:nvPicPr>
          <p:cNvPr id="16" name="Picture 15" descr="I:\Template Bupena Merdeka (Konten QR-Media mengajar)\template bupena B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8480" y="195486"/>
            <a:ext cx="1524000" cy="493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04683"/>
            <a:ext cx="9144000" cy="554366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750"/>
                            </p:stCondLst>
                            <p:childTnLst>
                              <p:par>
                                <p:cTn id="2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750"/>
                            </p:stCondLst>
                            <p:childTnLst>
                              <p:par>
                                <p:cTn id="3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5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750"/>
                            </p:stCondLst>
                            <p:childTnLst>
                              <p:par>
                                <p:cTn id="4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7500"/>
                            </p:stCondLst>
                            <p:childTnLst>
                              <p:par>
                                <p:cTn id="53" presetID="42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8750"/>
                            </p:stCondLst>
                            <p:childTnLst>
                              <p:par>
                                <p:cTn id="5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9500"/>
                            </p:stCondLst>
                            <p:childTnLst>
                              <p:par>
                                <p:cTn id="65" presetID="42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0" y="0"/>
            <a:ext cx="9144000" cy="51590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G:\Template Bupena Merdeka (Konten QR-Media mengajar)\BAHAN\Guru 1.png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-32" y="1069148"/>
            <a:ext cx="5357850" cy="3788617"/>
          </a:xfrm>
          <a:prstGeom prst="rect">
            <a:avLst/>
          </a:prstGeom>
          <a:ln>
            <a:noFill/>
          </a:ln>
          <a:effectLst/>
        </p:spPr>
      </p:pic>
      <p:sp>
        <p:nvSpPr>
          <p:cNvPr id="4" name="Rectangle 3"/>
          <p:cNvSpPr/>
          <p:nvPr/>
        </p:nvSpPr>
        <p:spPr>
          <a:xfrm>
            <a:off x="5572132" y="1260453"/>
            <a:ext cx="3071834" cy="954107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r>
              <a:rPr lang="id-ID" sz="2800" b="1" dirty="0" smtClean="0">
                <a:solidFill>
                  <a:srgbClr val="660033"/>
                </a:solidFill>
              </a:rPr>
              <a:t>Kalian juga dapat berlatih bernyanyi.</a:t>
            </a:r>
            <a:endParaRPr lang="en-US" sz="2800" b="1" dirty="0">
              <a:solidFill>
                <a:srgbClr val="FFFF99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09672"/>
            <a:ext cx="9144000" cy="554366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5572132" y="2401201"/>
            <a:ext cx="2928958" cy="1384995"/>
          </a:xfrm>
          <a:prstGeom prst="rect">
            <a:avLst/>
          </a:prstGeom>
          <a:solidFill>
            <a:srgbClr val="FFFF99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id-ID" sz="2800" b="1" dirty="0" smtClean="0">
                <a:solidFill>
                  <a:srgbClr val="002060"/>
                </a:solidFill>
              </a:rPr>
              <a:t>Bergerak dan bernyanyi sesuai irama lagu.</a:t>
            </a:r>
            <a:endParaRPr lang="en-US" sz="2800" b="1" dirty="0">
              <a:solidFill>
                <a:srgbClr val="002060"/>
              </a:solidFill>
            </a:endParaRPr>
          </a:p>
        </p:txBody>
      </p:sp>
      <p:pic>
        <p:nvPicPr>
          <p:cNvPr id="8" name="Picture 7" descr="I:\Template Bupena Merdeka (Konten QR-Media mengajar)\template bupena B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8480" y="195486"/>
            <a:ext cx="1524000" cy="493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 descr="G:\Template Bupena Merdeka (Konten QR-Media mengajar)\BACKGROUND\kotak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5876" y="-106363"/>
            <a:ext cx="9159876" cy="5249863"/>
          </a:xfrm>
          <a:prstGeom prst="rect">
            <a:avLst/>
          </a:prstGeom>
          <a:noFill/>
        </p:spPr>
      </p:pic>
      <p:grpSp>
        <p:nvGrpSpPr>
          <p:cNvPr id="2" name="Group 6"/>
          <p:cNvGrpSpPr/>
          <p:nvPr/>
        </p:nvGrpSpPr>
        <p:grpSpPr>
          <a:xfrm>
            <a:off x="366714" y="142858"/>
            <a:ext cx="4133848" cy="733044"/>
            <a:chOff x="152400" y="214296"/>
            <a:chExt cx="4133848" cy="733044"/>
          </a:xfrm>
        </p:grpSpPr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2400" y="214296"/>
              <a:ext cx="4133848" cy="73304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10990" y="267070"/>
              <a:ext cx="3389506" cy="5324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10000"/>
                </a:lnSpc>
                <a:buSzPct val="100000"/>
              </a:pPr>
              <a:r>
                <a:rPr lang="id-ID" sz="2600" b="1" dirty="0" smtClean="0">
                  <a:solidFill>
                    <a:schemeClr val="bg1"/>
                  </a:solidFill>
                  <a:latin typeface="+mj-lt"/>
                  <a:cs typeface="Arial" pitchFamily="34" charset="0"/>
                </a:rPr>
                <a:t>B</a:t>
              </a:r>
              <a:r>
                <a:rPr lang="en-US" sz="2600" b="1" dirty="0" smtClean="0">
                  <a:solidFill>
                    <a:schemeClr val="bg1"/>
                  </a:solidFill>
                  <a:latin typeface="+mj-lt"/>
                  <a:cs typeface="Arial" pitchFamily="34" charset="0"/>
                </a:rPr>
                <a:t>. </a:t>
              </a:r>
              <a:r>
                <a:rPr lang="en-ID" sz="2600" b="1" dirty="0" smtClean="0">
                  <a:solidFill>
                    <a:schemeClr val="bg1"/>
                  </a:solidFill>
                  <a:latin typeface="+mj-lt"/>
                  <a:cs typeface="Arial" pitchFamily="34" charset="0"/>
                </a:rPr>
                <a:t>Men</a:t>
              </a:r>
              <a:r>
                <a:rPr lang="id-ID" sz="2600" b="1" dirty="0" smtClean="0">
                  <a:solidFill>
                    <a:schemeClr val="bg1"/>
                  </a:solidFill>
                  <a:latin typeface="+mj-lt"/>
                  <a:cs typeface="Arial" pitchFamily="34" charset="0"/>
                </a:rPr>
                <a:t>genal Tablo</a:t>
              </a:r>
              <a:endParaRPr lang="en-US" sz="2600" b="1" dirty="0">
                <a:solidFill>
                  <a:schemeClr val="bg1"/>
                </a:solidFill>
                <a:latin typeface="+mj-lt"/>
                <a:cs typeface="Arial" pitchFamily="34" charset="0"/>
              </a:endParaRP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488634" y="1071552"/>
            <a:ext cx="4286280" cy="46166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19050">
            <a:solidFill>
              <a:srgbClr val="990033"/>
            </a:solidFill>
            <a:prstDash val="dash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id-ID" sz="2400" b="1" dirty="0" smtClean="0">
                <a:solidFill>
                  <a:srgbClr val="FF0066"/>
                </a:solidFill>
                <a:latin typeface="+mj-lt"/>
                <a:cs typeface="Arial" panose="020B0604020202020204" pitchFamily="34" charset="0"/>
              </a:rPr>
              <a:t>Tablo</a:t>
            </a:r>
            <a:r>
              <a:rPr lang="id-ID" sz="2400" b="1" dirty="0" smtClean="0">
                <a:solidFill>
                  <a:srgbClr val="7030A0"/>
                </a:solidFill>
                <a:latin typeface="+mj-lt"/>
                <a:cs typeface="Arial" panose="020B0604020202020204" pitchFamily="34" charset="0"/>
              </a:rPr>
              <a:t> disebut drama bernarasi.</a:t>
            </a:r>
            <a:endParaRPr lang="en-US" sz="2400" dirty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17196" y="1714495"/>
            <a:ext cx="5583564" cy="2962513"/>
          </a:xfrm>
          <a:prstGeom prst="roundRect">
            <a:avLst/>
          </a:prstGeom>
          <a:solidFill>
            <a:srgbClr val="FFFF99"/>
          </a:solidFill>
          <a:ln w="19050">
            <a:solidFill>
              <a:srgbClr val="008080"/>
            </a:solidFill>
            <a:prstDash val="dash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marL="271463" indent="-271463">
              <a:buClr>
                <a:srgbClr val="FF0066"/>
              </a:buClr>
              <a:buFont typeface="Wingdings" panose="05000000000000000000" pitchFamily="2" charset="2"/>
              <a:buChar char="ü"/>
            </a:pPr>
            <a:r>
              <a:rPr lang="id-ID" sz="2400" b="1" dirty="0" smtClean="0">
                <a:solidFill>
                  <a:srgbClr val="FF0066"/>
                </a:solidFill>
                <a:latin typeface="+mj-lt"/>
                <a:cs typeface="Arial" panose="020B0604020202020204" pitchFamily="34" charset="0"/>
              </a:rPr>
              <a:t>Dalam tablo, ada satu pemain </a:t>
            </a:r>
            <a:r>
              <a:rPr lang="en-US" sz="2400" b="1" dirty="0" smtClean="0">
                <a:solidFill>
                  <a:srgbClr val="FF0066"/>
                </a:solidFill>
                <a:latin typeface="+mj-lt"/>
                <a:cs typeface="Arial" panose="020B0604020202020204" pitchFamily="34" charset="0"/>
              </a:rPr>
              <a:t/>
            </a:r>
            <a:br>
              <a:rPr lang="en-US" sz="2400" b="1" dirty="0" smtClean="0">
                <a:solidFill>
                  <a:srgbClr val="FF0066"/>
                </a:solidFill>
                <a:latin typeface="+mj-lt"/>
                <a:cs typeface="Arial" panose="020B0604020202020204" pitchFamily="34" charset="0"/>
              </a:rPr>
            </a:br>
            <a:r>
              <a:rPr lang="id-ID" sz="2400" b="1" dirty="0" smtClean="0">
                <a:solidFill>
                  <a:srgbClr val="FF0066"/>
                </a:solidFill>
                <a:latin typeface="+mj-lt"/>
                <a:cs typeface="Arial" panose="020B0604020202020204" pitchFamily="34" charset="0"/>
              </a:rPr>
              <a:t>yang </a:t>
            </a:r>
            <a:r>
              <a:rPr lang="id-ID" sz="2400" b="1" dirty="0" smtClean="0">
                <a:solidFill>
                  <a:srgbClr val="FF0066"/>
                </a:solidFill>
                <a:latin typeface="+mj-lt"/>
                <a:cs typeface="Arial" panose="020B0604020202020204" pitchFamily="34" charset="0"/>
              </a:rPr>
              <a:t>bercerita.</a:t>
            </a:r>
            <a:endParaRPr lang="en-ID" sz="2400" b="1" dirty="0" smtClean="0">
              <a:solidFill>
                <a:srgbClr val="FF0066"/>
              </a:solidFill>
              <a:latin typeface="+mj-lt"/>
              <a:cs typeface="Arial" panose="020B0604020202020204" pitchFamily="34" charset="0"/>
            </a:endParaRPr>
          </a:p>
          <a:p>
            <a:pPr marL="271463" indent="-271463">
              <a:buClr>
                <a:srgbClr val="FF0066"/>
              </a:buClr>
              <a:buFont typeface="Wingdings" panose="05000000000000000000" pitchFamily="2" charset="2"/>
              <a:buChar char="ü"/>
            </a:pPr>
            <a:r>
              <a:rPr lang="id-ID" sz="2400" b="1" dirty="0" smtClean="0">
                <a:solidFill>
                  <a:srgbClr val="0070C0"/>
                </a:solidFill>
                <a:latin typeface="+mj-lt"/>
                <a:cs typeface="Arial" panose="020B0604020202020204" pitchFamily="34" charset="0"/>
              </a:rPr>
              <a:t>Pemain lainnya tidak berbicara.</a:t>
            </a:r>
            <a:endParaRPr lang="en-ID" sz="2400" b="1" dirty="0" smtClean="0">
              <a:solidFill>
                <a:srgbClr val="0070C0"/>
              </a:solidFill>
              <a:latin typeface="+mj-lt"/>
              <a:cs typeface="Arial" panose="020B0604020202020204" pitchFamily="34" charset="0"/>
            </a:endParaRPr>
          </a:p>
          <a:p>
            <a:pPr marL="271463" indent="-271463">
              <a:buClr>
                <a:srgbClr val="FF0066"/>
              </a:buClr>
              <a:buFont typeface="Wingdings" panose="05000000000000000000" pitchFamily="2" charset="2"/>
              <a:buChar char="ü"/>
            </a:pPr>
            <a:r>
              <a:rPr lang="id-ID" sz="2400" b="1" dirty="0" smtClean="0">
                <a:solidFill>
                  <a:srgbClr val="FF0066"/>
                </a:solidFill>
                <a:latin typeface="+mj-lt"/>
                <a:cs typeface="Arial" panose="020B0604020202020204" pitchFamily="34" charset="0"/>
              </a:rPr>
              <a:t>Pemain yang tidak berbicara </a:t>
            </a:r>
            <a:r>
              <a:rPr lang="en-US" sz="2400" b="1" dirty="0" smtClean="0">
                <a:solidFill>
                  <a:srgbClr val="FF0066"/>
                </a:solidFill>
                <a:latin typeface="+mj-lt"/>
                <a:cs typeface="Arial" panose="020B0604020202020204" pitchFamily="34" charset="0"/>
              </a:rPr>
              <a:t/>
            </a:r>
            <a:br>
              <a:rPr lang="en-US" sz="2400" b="1" dirty="0" smtClean="0">
                <a:solidFill>
                  <a:srgbClr val="FF0066"/>
                </a:solidFill>
                <a:latin typeface="+mj-lt"/>
                <a:cs typeface="Arial" panose="020B0604020202020204" pitchFamily="34" charset="0"/>
              </a:rPr>
            </a:br>
            <a:r>
              <a:rPr lang="id-ID" sz="2400" b="1" dirty="0" smtClean="0">
                <a:solidFill>
                  <a:srgbClr val="FF0066"/>
                </a:solidFill>
                <a:latin typeface="+mj-lt"/>
                <a:cs typeface="Arial" panose="020B0604020202020204" pitchFamily="34" charset="0"/>
              </a:rPr>
              <a:t>hanya </a:t>
            </a:r>
            <a:r>
              <a:rPr lang="id-ID" sz="2400" b="1" dirty="0" smtClean="0">
                <a:solidFill>
                  <a:srgbClr val="FF0066"/>
                </a:solidFill>
                <a:latin typeface="+mj-lt"/>
                <a:cs typeface="Arial" panose="020B0604020202020204" pitchFamily="34" charset="0"/>
              </a:rPr>
              <a:t>bergerak.</a:t>
            </a:r>
            <a:endParaRPr lang="en-ID" sz="2400" b="1" dirty="0" smtClean="0">
              <a:solidFill>
                <a:srgbClr val="FF0066"/>
              </a:solidFill>
              <a:latin typeface="+mj-lt"/>
              <a:cs typeface="Arial" panose="020B0604020202020204" pitchFamily="34" charset="0"/>
            </a:endParaRPr>
          </a:p>
          <a:p>
            <a:pPr marL="271463" indent="-271463">
              <a:buClr>
                <a:srgbClr val="FF0066"/>
              </a:buClr>
              <a:buFont typeface="Wingdings" panose="05000000000000000000" pitchFamily="2" charset="2"/>
              <a:buChar char="ü"/>
            </a:pPr>
            <a:r>
              <a:rPr lang="id-ID" sz="2400" b="1" dirty="0" smtClean="0">
                <a:solidFill>
                  <a:srgbClr val="0070C0"/>
                </a:solidFill>
                <a:latin typeface="+mj-lt"/>
                <a:cs typeface="Arial" panose="020B0604020202020204" pitchFamily="34" charset="0"/>
              </a:rPr>
              <a:t>Ada yang terlihat senang, sedih, </a:t>
            </a:r>
            <a:r>
              <a:rPr lang="en-US" sz="2400" b="1" dirty="0" smtClean="0">
                <a:solidFill>
                  <a:srgbClr val="0070C0"/>
                </a:solidFill>
                <a:latin typeface="+mj-lt"/>
                <a:cs typeface="Arial" panose="020B0604020202020204" pitchFamily="34" charset="0"/>
              </a:rPr>
              <a:t/>
            </a:r>
            <a:br>
              <a:rPr lang="en-US" sz="2400" b="1" dirty="0" smtClean="0">
                <a:solidFill>
                  <a:srgbClr val="0070C0"/>
                </a:solidFill>
                <a:latin typeface="+mj-lt"/>
                <a:cs typeface="Arial" panose="020B0604020202020204" pitchFamily="34" charset="0"/>
              </a:rPr>
            </a:br>
            <a:r>
              <a:rPr lang="id-ID" sz="2400" b="1" dirty="0" smtClean="0">
                <a:solidFill>
                  <a:srgbClr val="0070C0"/>
                </a:solidFill>
                <a:latin typeface="+mj-lt"/>
                <a:cs typeface="Arial" panose="020B0604020202020204" pitchFamily="34" charset="0"/>
              </a:rPr>
              <a:t>malu</a:t>
            </a:r>
            <a:r>
              <a:rPr lang="id-ID" sz="2400" b="1" dirty="0" smtClean="0">
                <a:solidFill>
                  <a:srgbClr val="0070C0"/>
                </a:solidFill>
                <a:latin typeface="+mj-lt"/>
                <a:cs typeface="Arial" panose="020B0604020202020204" pitchFamily="34" charset="0"/>
              </a:rPr>
              <a:t>, atau terkejut.</a:t>
            </a:r>
            <a:endParaRPr lang="en-ID" sz="2400" b="1" dirty="0" smtClean="0">
              <a:solidFill>
                <a:srgbClr val="0070C0"/>
              </a:solidFill>
              <a:latin typeface="+mj-lt"/>
              <a:cs typeface="Arial" panose="020B0604020202020204" pitchFamily="34" charset="0"/>
            </a:endParaRPr>
          </a:p>
        </p:txBody>
      </p:sp>
      <p:pic>
        <p:nvPicPr>
          <p:cNvPr id="16" name="Picture 2" descr="I:\Template Bupena Merdeka (Konten QR-Media mengajar)\template bupena B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8480" y="195486"/>
            <a:ext cx="1524000" cy="493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G:\Template Bupena Merdeka (Konten QR-Media mengajar)\BAHAN\tokoh 1.png"/>
          <p:cNvPicPr>
            <a:picLocks noChangeAspect="1" noChangeArrowheads="1"/>
          </p:cNvPicPr>
          <p:nvPr/>
        </p:nvPicPr>
        <p:blipFill>
          <a:blip r:embed="rId5" cstate="print"/>
          <a:srcRect b="37640"/>
          <a:stretch>
            <a:fillRect/>
          </a:stretch>
        </p:blipFill>
        <p:spPr bwMode="auto">
          <a:xfrm>
            <a:off x="6511874" y="857238"/>
            <a:ext cx="2775034" cy="392909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04683"/>
            <a:ext cx="9144000" cy="55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302733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/>
          <a:srcRect b="9375"/>
          <a:stretch>
            <a:fillRect/>
          </a:stretch>
        </p:blipFill>
        <p:spPr bwMode="auto">
          <a:xfrm>
            <a:off x="71406" y="328582"/>
            <a:ext cx="6733321" cy="4314870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04683"/>
            <a:ext cx="9144000" cy="554366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357158" y="357172"/>
            <a:ext cx="6715172" cy="492443"/>
          </a:xfrm>
          <a:prstGeom prst="rect">
            <a:avLst/>
          </a:prstGeom>
          <a:solidFill>
            <a:srgbClr val="FFFF99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r>
              <a:rPr lang="id-ID" sz="2600" b="1" dirty="0" smtClean="0">
                <a:solidFill>
                  <a:srgbClr val="FF0066"/>
                </a:solidFill>
              </a:rPr>
              <a:t>Perhatikan </a:t>
            </a:r>
            <a:r>
              <a:rPr lang="id-ID" sz="2600" b="1" dirty="0" smtClean="0">
                <a:solidFill>
                  <a:srgbClr val="FF0066"/>
                </a:solidFill>
              </a:rPr>
              <a:t>gambar</a:t>
            </a:r>
            <a:r>
              <a:rPr lang="en-US" sz="2600" b="1" dirty="0" smtClean="0">
                <a:solidFill>
                  <a:srgbClr val="FF0066"/>
                </a:solidFill>
              </a:rPr>
              <a:t> </a:t>
            </a:r>
            <a:r>
              <a:rPr lang="en-US" sz="2600" b="1" dirty="0" err="1" smtClean="0">
                <a:solidFill>
                  <a:srgbClr val="FF0066"/>
                </a:solidFill>
              </a:rPr>
              <a:t>pertunjukan</a:t>
            </a:r>
            <a:r>
              <a:rPr lang="en-US" sz="2600" b="1" dirty="0" smtClean="0">
                <a:solidFill>
                  <a:srgbClr val="FF0066"/>
                </a:solidFill>
              </a:rPr>
              <a:t> </a:t>
            </a:r>
            <a:r>
              <a:rPr lang="id-ID" sz="2600" b="1" dirty="0" smtClean="0">
                <a:solidFill>
                  <a:srgbClr val="FF0066"/>
                </a:solidFill>
              </a:rPr>
              <a:t> </a:t>
            </a:r>
            <a:r>
              <a:rPr lang="id-ID" sz="2600" b="1" dirty="0" smtClean="0">
                <a:solidFill>
                  <a:srgbClr val="FF0066"/>
                </a:solidFill>
              </a:rPr>
              <a:t>tablo berikut.</a:t>
            </a:r>
            <a:endParaRPr lang="en-US" sz="2600" b="1" dirty="0">
              <a:solidFill>
                <a:srgbClr val="FF0066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5500694" y="2955199"/>
            <a:ext cx="3143272" cy="830997"/>
          </a:xfrm>
          <a:prstGeom prst="rect">
            <a:avLst/>
          </a:prstGeom>
          <a:solidFill>
            <a:srgbClr val="FFFF99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id-ID" sz="2400" b="1" dirty="0" smtClean="0">
                <a:solidFill>
                  <a:srgbClr val="008080"/>
                </a:solidFill>
              </a:rPr>
              <a:t>Pertunjukan tablo suasana di pasar.</a:t>
            </a:r>
            <a:endParaRPr lang="en-US" sz="2400" b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1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15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15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15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 l="5249"/>
          <a:stretch>
            <a:fillRect/>
          </a:stretch>
        </p:blipFill>
        <p:spPr bwMode="auto">
          <a:xfrm>
            <a:off x="-32" y="1785932"/>
            <a:ext cx="5421881" cy="29289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04683"/>
            <a:ext cx="9144000" cy="554366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4929222" y="1006850"/>
            <a:ext cx="3643306" cy="954107"/>
          </a:xfrm>
          <a:prstGeom prst="rect">
            <a:avLst/>
          </a:prstGeom>
          <a:solidFill>
            <a:srgbClr val="FFFF99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r>
              <a:rPr lang="id-ID" sz="2800" b="1" dirty="0" smtClean="0">
                <a:solidFill>
                  <a:srgbClr val="FF0066"/>
                </a:solidFill>
              </a:rPr>
              <a:t>Ada banyak jenis gerak anggota tubuh.</a:t>
            </a:r>
            <a:endParaRPr lang="en-US" sz="2800" b="1" dirty="0">
              <a:solidFill>
                <a:srgbClr val="FF0066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929190" y="2186887"/>
            <a:ext cx="4071966" cy="1384995"/>
          </a:xfrm>
          <a:prstGeom prst="rect">
            <a:avLst/>
          </a:prstGeom>
          <a:solidFill>
            <a:srgbClr val="FFFF99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r>
              <a:rPr lang="id-ID" sz="2800" b="1" dirty="0" smtClean="0">
                <a:solidFill>
                  <a:srgbClr val="008080"/>
                </a:solidFill>
              </a:rPr>
              <a:t>Kita dapat bertepuk tangan, menganggukkan kepala, dan berjalan kaki.</a:t>
            </a:r>
            <a:endParaRPr lang="en-US" sz="2800" b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5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G:\Template Bupena Merdeka (Konten QR-Media mengajar)\gambar\PJOK\BAB 1\6 gerakan berjalan kesamping FC.jpg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328850" y="1571618"/>
            <a:ext cx="3642058" cy="2575355"/>
          </a:xfrm>
          <a:prstGeom prst="rect">
            <a:avLst/>
          </a:prstGeom>
          <a:noFill/>
        </p:spPr>
      </p:pic>
      <p:pic>
        <p:nvPicPr>
          <p:cNvPr id="6" name="Picture 3" descr="G:\Template Bupena Merdeka (Konten QR-Media mengajar)\gambar\PJOK\BAB 1\6 gerakan berjalan kesamping FC.jpg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4429123" y="1428742"/>
            <a:ext cx="4041093" cy="2857520"/>
          </a:xfrm>
          <a:prstGeom prst="rect">
            <a:avLst/>
          </a:prstGeom>
          <a:noFill/>
        </p:spPr>
      </p:pic>
      <p:sp>
        <p:nvSpPr>
          <p:cNvPr id="2" name="Rectangle 1"/>
          <p:cNvSpPr/>
          <p:nvPr/>
        </p:nvSpPr>
        <p:spPr>
          <a:xfrm>
            <a:off x="357158" y="357172"/>
            <a:ext cx="71438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400" b="1" dirty="0" smtClean="0">
                <a:solidFill>
                  <a:srgbClr val="0070C0"/>
                </a:solidFill>
              </a:rPr>
              <a:t>Anggota tubuh dapat digerakkan sesuai keinginan.</a:t>
            </a:r>
            <a:endParaRPr lang="en-US" sz="2400" b="1" dirty="0">
              <a:solidFill>
                <a:srgbClr val="0070C0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357158" y="785800"/>
            <a:ext cx="71438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400" b="1" dirty="0" smtClean="0">
                <a:solidFill>
                  <a:srgbClr val="0070C0"/>
                </a:solidFill>
              </a:rPr>
              <a:t>Anggota tubuh dapat digerakkan bersamaan.</a:t>
            </a:r>
            <a:endParaRPr lang="en-US" sz="2400" b="1" dirty="0">
              <a:solidFill>
                <a:srgbClr val="0070C0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57158" y="1222051"/>
            <a:ext cx="71438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400" b="1" dirty="0" smtClean="0">
                <a:solidFill>
                  <a:srgbClr val="008080"/>
                </a:solidFill>
              </a:rPr>
              <a:t>Anggota tubuh dapat digerakkan bergantian.</a:t>
            </a:r>
            <a:endParaRPr lang="en-US" sz="2400" b="1" dirty="0">
              <a:solidFill>
                <a:srgbClr val="008080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71472" y="3945449"/>
            <a:ext cx="3143272" cy="769441"/>
          </a:xfrm>
          <a:prstGeom prst="rect">
            <a:avLst/>
          </a:prstGeom>
          <a:solidFill>
            <a:srgbClr val="FFFF99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id-ID" sz="2200" b="1" dirty="0" smtClean="0">
                <a:solidFill>
                  <a:srgbClr val="FF0066"/>
                </a:solidFill>
              </a:rPr>
              <a:t>Gerakan tangan dan kaki bersamaan.</a:t>
            </a:r>
            <a:endParaRPr lang="en-US" sz="2200" b="1" dirty="0">
              <a:solidFill>
                <a:srgbClr val="FF0066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786314" y="3929072"/>
            <a:ext cx="3143272" cy="769441"/>
          </a:xfrm>
          <a:prstGeom prst="rect">
            <a:avLst/>
          </a:prstGeom>
          <a:solidFill>
            <a:srgbClr val="FFFF99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id-ID" sz="2200" b="1" dirty="0" smtClean="0">
                <a:solidFill>
                  <a:srgbClr val="FF0066"/>
                </a:solidFill>
              </a:rPr>
              <a:t>Gerakan kaki dan kepala bergantian.</a:t>
            </a:r>
            <a:endParaRPr lang="en-US" sz="2200" b="1" dirty="0">
              <a:solidFill>
                <a:srgbClr val="FF0066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5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1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650"/>
                            </p:stCondLst>
                            <p:childTnLst>
                              <p:par>
                                <p:cTn id="23" presetID="53" presetClass="entr" presetSubtype="0" fill="hold" nodeType="after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2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950"/>
                            </p:stCondLst>
                            <p:childTnLst>
                              <p:par>
                                <p:cTn id="35" presetID="53" presetClass="entr" presetSubtype="0" fill="hold" nodeType="after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85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I:\Template Bupena Merdeka (Konten QR-Media mengajar)\BACKGROUND\kelas 2.jpg"/>
          <p:cNvPicPr>
            <a:picLocks noChangeAspect="1" noChangeArrowheads="1"/>
          </p:cNvPicPr>
          <p:nvPr/>
        </p:nvPicPr>
        <p:blipFill>
          <a:blip r:embed="rId2" cstate="print"/>
          <a:srcRect l="1785" r="1785" b="9849"/>
          <a:stretch>
            <a:fillRect/>
          </a:stretch>
        </p:blipFill>
        <p:spPr bwMode="auto">
          <a:xfrm>
            <a:off x="-32" y="-6350"/>
            <a:ext cx="9177986" cy="5149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G:\Template Bupena Merdeka (Konten QR-Media mengajar)\BAHAN\Guru 1.png"/>
          <p:cNvPicPr>
            <a:picLocks noChangeAspect="1" noChangeArrowheads="1"/>
          </p:cNvPicPr>
          <p:nvPr/>
        </p:nvPicPr>
        <p:blipFill>
          <a:blip r:embed="rId3" cstate="print"/>
          <a:srcRect b="21601"/>
          <a:stretch>
            <a:fillRect/>
          </a:stretch>
        </p:blipFill>
        <p:spPr bwMode="auto">
          <a:xfrm>
            <a:off x="571472" y="577346"/>
            <a:ext cx="2143140" cy="4198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Picture 3" descr="G:\Template Bupena Merdeka (Konten QR-Media mengajar)\BAHAN\Notes kuning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86050" y="642925"/>
            <a:ext cx="4429156" cy="342902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Rectangle 3"/>
          <p:cNvSpPr/>
          <p:nvPr/>
        </p:nvSpPr>
        <p:spPr>
          <a:xfrm>
            <a:off x="3571868" y="1197484"/>
            <a:ext cx="364333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800" b="1" dirty="0" smtClean="0">
                <a:solidFill>
                  <a:srgbClr val="660033"/>
                </a:solidFill>
              </a:rPr>
              <a:t>Kita juga dapat melakukan gerak sehari-hari.</a:t>
            </a:r>
            <a:endParaRPr lang="en-US" sz="2800" b="1" dirty="0">
              <a:solidFill>
                <a:srgbClr val="FFFF99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09672"/>
            <a:ext cx="9144000" cy="554366"/>
          </a:xfrm>
          <a:prstGeom prst="rect">
            <a:avLst/>
          </a:prstGeom>
        </p:spPr>
      </p:pic>
      <p:pic>
        <p:nvPicPr>
          <p:cNvPr id="7" name="Picture 6" descr="I:\Template Bupena Merdeka (Konten QR-Media mengajar)\template bupena B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2320" y="205829"/>
            <a:ext cx="1524000" cy="493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9"/>
          <p:cNvSpPr/>
          <p:nvPr/>
        </p:nvSpPr>
        <p:spPr>
          <a:xfrm>
            <a:off x="3571868" y="2472639"/>
            <a:ext cx="350046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800" b="1" dirty="0" smtClean="0">
                <a:solidFill>
                  <a:srgbClr val="002060"/>
                </a:solidFill>
              </a:rPr>
              <a:t>Gerak sehari-hari dilakukan dengan tangan dan kaki.</a:t>
            </a:r>
            <a:endParaRPr lang="en-US" sz="28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214282" y="214296"/>
            <a:ext cx="7286676" cy="642942"/>
            <a:chOff x="528083" y="1785540"/>
            <a:chExt cx="10574889" cy="642942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8083" y="1785540"/>
              <a:ext cx="10367537" cy="642942"/>
            </a:xfrm>
            <a:prstGeom prst="rect">
              <a:avLst/>
            </a:prstGeom>
          </p:spPr>
        </p:pic>
        <p:sp>
          <p:nvSpPr>
            <p:cNvPr id="5" name="TextBox 4"/>
            <p:cNvSpPr txBox="1"/>
            <p:nvPr/>
          </p:nvSpPr>
          <p:spPr>
            <a:xfrm>
              <a:off x="721532" y="1856978"/>
              <a:ext cx="1038144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5875" indent="-15875"/>
              <a:r>
                <a:rPr lang="en-US" sz="2800" b="1" dirty="0" smtClean="0">
                  <a:solidFill>
                    <a:srgbClr val="FF0066"/>
                  </a:solidFill>
                </a:rPr>
                <a:t>P</a:t>
              </a:r>
              <a:r>
                <a:rPr lang="id-ID" sz="2800" b="1" dirty="0" smtClean="0">
                  <a:solidFill>
                    <a:srgbClr val="FF0066"/>
                  </a:solidFill>
                </a:rPr>
                <a:t>erhatikan contoh gerak sehari-hari berikut.</a:t>
              </a:r>
              <a:endParaRPr lang="en-US" sz="2800" b="1" dirty="0" smtClean="0">
                <a:solidFill>
                  <a:srgbClr val="FF0066"/>
                </a:solidFill>
              </a:endParaRPr>
            </a:p>
          </p:txBody>
        </p:sp>
      </p:grpSp>
      <p:pic>
        <p:nvPicPr>
          <p:cNvPr id="1026" name="Picture 2" descr="G:\Template Bupena Merdeka (Konten QR-Media mengajar)\gambar\PJOK\BAB 1\7 gerakan berjalan ke belakang FC.png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4572000" y="928676"/>
            <a:ext cx="4257947" cy="3010860"/>
          </a:xfrm>
          <a:prstGeom prst="rect">
            <a:avLst/>
          </a:prstGeom>
          <a:noFill/>
        </p:spPr>
      </p:pic>
      <p:pic>
        <p:nvPicPr>
          <p:cNvPr id="1027" name="Picture 3" descr="G:\Template Bupena Merdeka (Konten QR-Media mengajar)\gambar\PJOK\BAB 1\6 gerakan berjalan kesamping FC.jpg"/>
          <p:cNvPicPr>
            <a:picLocks noChangeAspect="1" noChangeArrowheads="1"/>
          </p:cNvPicPr>
          <p:nvPr/>
        </p:nvPicPr>
        <p:blipFill>
          <a:blip r:embed="rId4"/>
          <a:srcRect l="9366" r="10091"/>
          <a:stretch>
            <a:fillRect/>
          </a:stretch>
        </p:blipFill>
        <p:spPr bwMode="auto">
          <a:xfrm>
            <a:off x="214282" y="1071552"/>
            <a:ext cx="3743085" cy="3286148"/>
          </a:xfrm>
          <a:prstGeom prst="rect">
            <a:avLst/>
          </a:prstGeom>
          <a:noFill/>
        </p:spPr>
      </p:pic>
      <p:sp>
        <p:nvSpPr>
          <p:cNvPr id="8" name="Rectangle 7"/>
          <p:cNvSpPr/>
          <p:nvPr/>
        </p:nvSpPr>
        <p:spPr>
          <a:xfrm>
            <a:off x="357158" y="3763042"/>
            <a:ext cx="3643338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d-ID" sz="2600" b="1" dirty="0" smtClean="0">
                <a:solidFill>
                  <a:srgbClr val="0070C0"/>
                </a:solidFill>
              </a:rPr>
              <a:t>Makan menggunakan tangan.</a:t>
            </a:r>
            <a:endParaRPr lang="en-US" sz="2600" b="1" dirty="0">
              <a:solidFill>
                <a:srgbClr val="0070C0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5286380" y="3714758"/>
            <a:ext cx="3571900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d-ID" sz="2600" b="1" dirty="0" smtClean="0">
                <a:solidFill>
                  <a:srgbClr val="0070C0"/>
                </a:solidFill>
              </a:rPr>
              <a:t>Menyiram bunga menggunakan tangan.</a:t>
            </a:r>
            <a:endParaRPr lang="en-US" sz="2600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5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1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650"/>
                            </p:stCondLst>
                            <p:childTnLst>
                              <p:par>
                                <p:cTn id="23" presetID="53" presetClass="entr" presetSubtype="0" fill="hold" nodeType="after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2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D:\Tere\KONTEN QR\BACKGROUND\garis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350" y="0"/>
            <a:ext cx="9156700" cy="5164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123" b="30564"/>
          <a:stretch/>
        </p:blipFill>
        <p:spPr bwMode="auto">
          <a:xfrm>
            <a:off x="75451" y="1464321"/>
            <a:ext cx="2782037" cy="33844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Rectangle 9"/>
          <p:cNvSpPr/>
          <p:nvPr/>
        </p:nvSpPr>
        <p:spPr>
          <a:xfrm>
            <a:off x="3714744" y="857238"/>
            <a:ext cx="3929090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600" b="1" dirty="0" smtClean="0">
                <a:solidFill>
                  <a:srgbClr val="660033"/>
                </a:solidFill>
              </a:rPr>
              <a:t>Gerak tari dapat meniru gerak sehari-hari.</a:t>
            </a:r>
            <a:endParaRPr lang="en-US" sz="2600" b="1" dirty="0">
              <a:solidFill>
                <a:srgbClr val="008080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09672"/>
            <a:ext cx="9144000" cy="554366"/>
          </a:xfrm>
          <a:prstGeom prst="rect">
            <a:avLst/>
          </a:prstGeom>
        </p:spPr>
      </p:pic>
      <p:pic>
        <p:nvPicPr>
          <p:cNvPr id="7" name="Picture 6" descr="I:\Template Bupena Merdeka (Konten QR-Media mengajar)\template bupena B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2320" y="123478"/>
            <a:ext cx="1524000" cy="493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7"/>
          <p:cNvSpPr/>
          <p:nvPr/>
        </p:nvSpPr>
        <p:spPr>
          <a:xfrm>
            <a:off x="3714744" y="1643056"/>
            <a:ext cx="3929090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600" b="1" dirty="0" smtClean="0">
                <a:solidFill>
                  <a:srgbClr val="008080"/>
                </a:solidFill>
              </a:rPr>
              <a:t>Contohnya, tari tarek pukat dari Aceh.</a:t>
            </a:r>
            <a:endParaRPr lang="en-US" sz="2600" b="1" dirty="0">
              <a:solidFill>
                <a:srgbClr val="008080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714744" y="2455133"/>
            <a:ext cx="3929090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600" b="1" dirty="0" smtClean="0">
                <a:solidFill>
                  <a:srgbClr val="008080"/>
                </a:solidFill>
              </a:rPr>
              <a:t>Tari ini meniru gerakan membuat jala.</a:t>
            </a:r>
            <a:endParaRPr lang="en-US" sz="2600" b="1" dirty="0">
              <a:solidFill>
                <a:srgbClr val="008080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071802" y="3500444"/>
            <a:ext cx="5715040" cy="892552"/>
          </a:xfrm>
          <a:prstGeom prst="rect">
            <a:avLst/>
          </a:prstGeom>
          <a:solidFill>
            <a:srgbClr val="FFFF99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r>
              <a:rPr lang="id-ID" sz="2600" b="1" dirty="0" smtClean="0">
                <a:solidFill>
                  <a:srgbClr val="FF0066"/>
                </a:solidFill>
              </a:rPr>
              <a:t>Ada banyak gerak tari dengan meniru gerak sehari-hari.</a:t>
            </a:r>
            <a:endParaRPr lang="en-US" sz="2600" b="1" dirty="0">
              <a:solidFill>
                <a:srgbClr val="FF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444856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75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3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85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8" grpId="0"/>
      <p:bldP spid="9" grpId="0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:\Template Bupena Merdeka (Konten QR-Media mengajar)\gambar\PJOK\BAB 1\7 gerakan berjalan ke belakang FC.png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5000628" y="1384198"/>
            <a:ext cx="3429024" cy="2424716"/>
          </a:xfrm>
          <a:prstGeom prst="rect">
            <a:avLst/>
          </a:prstGeom>
          <a:noFill/>
        </p:spPr>
      </p:pic>
      <p:pic>
        <p:nvPicPr>
          <p:cNvPr id="1027" name="Picture 3" descr="G:\Template Bupena Merdeka (Konten QR-Media mengajar)\gambar\PJOK\BAB 1\6 gerakan berjalan kesamping FC.jpg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204362" y="1000114"/>
            <a:ext cx="4445204" cy="3143272"/>
          </a:xfrm>
          <a:prstGeom prst="rect">
            <a:avLst/>
          </a:prstGeom>
          <a:noFill/>
        </p:spPr>
      </p:pic>
      <p:sp>
        <p:nvSpPr>
          <p:cNvPr id="8" name="Rectangle 7"/>
          <p:cNvSpPr/>
          <p:nvPr/>
        </p:nvSpPr>
        <p:spPr>
          <a:xfrm>
            <a:off x="357158" y="3763042"/>
            <a:ext cx="3643338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d-ID" sz="2600" b="1" dirty="0" smtClean="0">
                <a:solidFill>
                  <a:srgbClr val="0070C0"/>
                </a:solidFill>
              </a:rPr>
              <a:t>Gerak memetik buah.</a:t>
            </a:r>
            <a:endParaRPr lang="en-US" sz="2600" b="1" dirty="0">
              <a:solidFill>
                <a:srgbClr val="0070C0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5072066" y="3793819"/>
            <a:ext cx="3571900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d-ID" sz="2600" b="1" dirty="0" smtClean="0">
                <a:solidFill>
                  <a:srgbClr val="0070C0"/>
                </a:solidFill>
              </a:rPr>
              <a:t>Gerak menyapu lantai.</a:t>
            </a:r>
            <a:endParaRPr lang="en-US" sz="2600" b="1" dirty="0">
              <a:solidFill>
                <a:srgbClr val="0070C0"/>
              </a:solidFill>
            </a:endParaRPr>
          </a:p>
        </p:txBody>
      </p:sp>
      <p:grpSp>
        <p:nvGrpSpPr>
          <p:cNvPr id="7" name="Group 2"/>
          <p:cNvGrpSpPr/>
          <p:nvPr/>
        </p:nvGrpSpPr>
        <p:grpSpPr>
          <a:xfrm>
            <a:off x="214283" y="214296"/>
            <a:ext cx="7286675" cy="642942"/>
            <a:chOff x="528084" y="1785540"/>
            <a:chExt cx="10574888" cy="642942"/>
          </a:xfrm>
        </p:grpSpPr>
        <p:pic>
          <p:nvPicPr>
            <p:cNvPr id="11" name="Picture 10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8084" y="1785540"/>
              <a:ext cx="9952837" cy="642942"/>
            </a:xfrm>
            <a:prstGeom prst="rect">
              <a:avLst/>
            </a:prstGeom>
          </p:spPr>
        </p:pic>
        <p:sp>
          <p:nvSpPr>
            <p:cNvPr id="12" name="TextBox 11"/>
            <p:cNvSpPr txBox="1"/>
            <p:nvPr/>
          </p:nvSpPr>
          <p:spPr>
            <a:xfrm>
              <a:off x="721532" y="1856978"/>
              <a:ext cx="10381440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5875" indent="-15875"/>
              <a:r>
                <a:rPr lang="en-US" sz="2600" b="1" dirty="0" smtClean="0">
                  <a:solidFill>
                    <a:srgbClr val="FF0066"/>
                  </a:solidFill>
                </a:rPr>
                <a:t>P</a:t>
              </a:r>
              <a:r>
                <a:rPr lang="id-ID" sz="2600" b="1" dirty="0" smtClean="0">
                  <a:solidFill>
                    <a:srgbClr val="FF0066"/>
                  </a:solidFill>
                </a:rPr>
                <a:t>erhatikan contoh gerak sehari-hari berikut.</a:t>
              </a:r>
              <a:endParaRPr lang="en-US" sz="2600" b="1" dirty="0" smtClean="0">
                <a:solidFill>
                  <a:srgbClr val="FF0066"/>
                </a:solidFill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3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850"/>
                            </p:stCondLst>
                            <p:childTnLst>
                              <p:par>
                                <p:cTn id="23" presetID="53" presetClass="entr" presetSubtype="0" fill="hold" nodeType="after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4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:\Template Bupena Merdeka (Konten QR-Media mengajar)\BAHAN\Guru 1.png"/>
          <p:cNvPicPr>
            <a:picLocks noChangeAspect="1" noChangeArrowheads="1"/>
          </p:cNvPicPr>
          <p:nvPr/>
        </p:nvPicPr>
        <p:blipFill>
          <a:blip r:embed="rId2" cstate="print"/>
          <a:srcRect b="22380"/>
          <a:stretch>
            <a:fillRect/>
          </a:stretch>
        </p:blipFill>
        <p:spPr bwMode="auto">
          <a:xfrm flipH="1">
            <a:off x="285720" y="1148486"/>
            <a:ext cx="3455993" cy="36378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8" name="Group 7"/>
          <p:cNvGrpSpPr/>
          <p:nvPr/>
        </p:nvGrpSpPr>
        <p:grpSpPr>
          <a:xfrm>
            <a:off x="-36512" y="214296"/>
            <a:ext cx="8277252" cy="733044"/>
            <a:chOff x="34926" y="214296"/>
            <a:chExt cx="8277252" cy="733044"/>
          </a:xfrm>
        </p:grpSpPr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926" y="214296"/>
              <a:ext cx="7515374" cy="733044"/>
            </a:xfrm>
            <a:prstGeom prst="rect">
              <a:avLst/>
            </a:prstGeom>
          </p:spPr>
        </p:pic>
        <p:sp>
          <p:nvSpPr>
            <p:cNvPr id="10" name="Rectangle 9"/>
            <p:cNvSpPr/>
            <p:nvPr/>
          </p:nvSpPr>
          <p:spPr>
            <a:xfrm>
              <a:off x="558802" y="267070"/>
              <a:ext cx="7753376" cy="5324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10000"/>
                </a:lnSpc>
                <a:buSzPct val="100000"/>
              </a:pPr>
              <a:r>
                <a:rPr lang="id-ID" sz="2600" b="1" dirty="0" smtClean="0">
                  <a:solidFill>
                    <a:schemeClr val="bg1"/>
                  </a:solidFill>
                  <a:latin typeface="+mj-lt"/>
                  <a:cs typeface="Arial" pitchFamily="34" charset="0"/>
                </a:rPr>
                <a:t>B</a:t>
              </a:r>
              <a:r>
                <a:rPr lang="en-US" sz="2600" b="1" dirty="0" smtClean="0">
                  <a:solidFill>
                    <a:schemeClr val="bg1"/>
                  </a:solidFill>
                  <a:latin typeface="+mj-lt"/>
                  <a:cs typeface="Arial" pitchFamily="34" charset="0"/>
                </a:rPr>
                <a:t>. </a:t>
              </a:r>
              <a:r>
                <a:rPr lang="id-ID" sz="2600" b="1" dirty="0" smtClean="0">
                  <a:solidFill>
                    <a:schemeClr val="bg1"/>
                  </a:solidFill>
                  <a:latin typeface="+mj-lt"/>
                  <a:cs typeface="Arial" pitchFamily="34" charset="0"/>
                </a:rPr>
                <a:t>Ruang dan Tingkatan dalam Gerakan Tari</a:t>
              </a:r>
              <a:endParaRPr lang="en-US" sz="2600" b="1" i="1" dirty="0">
                <a:solidFill>
                  <a:schemeClr val="bg1"/>
                </a:solidFill>
                <a:latin typeface="+mj-lt"/>
                <a:cs typeface="Arial" pitchFamily="34" charset="0"/>
              </a:endParaRPr>
            </a:p>
          </p:txBody>
        </p:sp>
      </p:grpSp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57620" y="1071552"/>
            <a:ext cx="4714908" cy="314214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2" name="TextBox 11"/>
          <p:cNvSpPr txBox="1"/>
          <p:nvPr/>
        </p:nvSpPr>
        <p:spPr>
          <a:xfrm>
            <a:off x="4073073" y="1500180"/>
            <a:ext cx="4392488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2600" b="1" dirty="0" smtClean="0">
                <a:solidFill>
                  <a:srgbClr val="008080"/>
                </a:solidFill>
              </a:rPr>
              <a:t>Ada gerak yang memerlukan tempat yang kecil.</a:t>
            </a:r>
          </a:p>
          <a:p>
            <a:r>
              <a:rPr lang="id-ID" sz="2600" b="1" dirty="0" smtClean="0">
                <a:solidFill>
                  <a:srgbClr val="FF0066"/>
                </a:solidFill>
              </a:rPr>
              <a:t>Ada gerak yang memerlukan tempat yang besar.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071934" y="3071816"/>
            <a:ext cx="4392488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2600" b="1" dirty="0" smtClean="0">
                <a:solidFill>
                  <a:srgbClr val="008080"/>
                </a:solidFill>
              </a:rPr>
              <a:t>Tempat penari bergerak disebut </a:t>
            </a:r>
            <a:r>
              <a:rPr lang="id-ID" sz="2600" b="1" dirty="0" smtClean="0">
                <a:solidFill>
                  <a:srgbClr val="7030A0"/>
                </a:solidFill>
              </a:rPr>
              <a:t>ruang gerak tari</a:t>
            </a:r>
            <a:r>
              <a:rPr lang="id-ID" sz="2600" b="1" dirty="0" smtClean="0">
                <a:solidFill>
                  <a:srgbClr val="008080"/>
                </a:solidFill>
              </a:rPr>
              <a:t>.</a:t>
            </a:r>
            <a:endParaRPr lang="id-ID" sz="2600" b="1" dirty="0" smtClean="0">
              <a:solidFill>
                <a:srgbClr val="FF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185108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8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6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uild="p"/>
      <p:bldP spid="13" grpId="0" build="p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1213</TotalTime>
  <Words>464</Words>
  <Application>Microsoft Office PowerPoint</Application>
  <PresentationFormat>On-screen Show (16:9)</PresentationFormat>
  <Paragraphs>80</Paragraphs>
  <Slides>23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4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Aulia Dwiningtyas Putri</dc:creator>
  <cp:lastModifiedBy>Tuti Aprianti</cp:lastModifiedBy>
  <cp:revision>62</cp:revision>
  <dcterms:created xsi:type="dcterms:W3CDTF">2022-01-17T01:37:52Z</dcterms:created>
  <dcterms:modified xsi:type="dcterms:W3CDTF">2023-01-17T09:43:35Z</dcterms:modified>
</cp:coreProperties>
</file>